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Neue Machina Ultra-Bold" charset="1" panose="00000900000000000000"/>
      <p:regular r:id="rId17"/>
    </p:embeddedFont>
    <p:embeddedFont>
      <p:font typeface="Neue Machina" charset="1" panose="000005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33.png" Type="http://schemas.openxmlformats.org/officeDocument/2006/relationships/image"/><Relationship Id="rId6" Target="../media/image3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svg" Type="http://schemas.openxmlformats.org/officeDocument/2006/relationships/image"/><Relationship Id="rId11" Target="../media/image42.png" Type="http://schemas.openxmlformats.org/officeDocument/2006/relationships/image"/><Relationship Id="rId12" Target="../media/image43.svg" Type="http://schemas.openxmlformats.org/officeDocument/2006/relationships/image"/><Relationship Id="rId2" Target="../media/image35.jpe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38.png" Type="http://schemas.openxmlformats.org/officeDocument/2006/relationships/image"/><Relationship Id="rId8" Target="../media/image39.svg" Type="http://schemas.openxmlformats.org/officeDocument/2006/relationships/image"/><Relationship Id="rId9" Target="../media/image4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9.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0.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11" Target="../media/image21.png" Type="http://schemas.openxmlformats.org/officeDocument/2006/relationships/image"/><Relationship Id="rId12" Target="../media/image22.svg" Type="http://schemas.openxmlformats.org/officeDocument/2006/relationships/image"/><Relationship Id="rId2" Target="../media/image1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3.jpeg" Type="http://schemas.openxmlformats.org/officeDocument/2006/relationships/image"/><Relationship Id="rId5" Target="../media/image24.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5.png" Type="http://schemas.openxmlformats.org/officeDocument/2006/relationships/image"/><Relationship Id="rId5" Target="../media/image26.jpeg" Type="http://schemas.openxmlformats.org/officeDocument/2006/relationships/image"/><Relationship Id="rId6" Target="../media/image27.png" Type="http://schemas.openxmlformats.org/officeDocument/2006/relationships/image"/><Relationship Id="rId7" Target="../media/image28.jpeg" Type="http://schemas.openxmlformats.org/officeDocument/2006/relationships/image"/><Relationship Id="rId8" Target="../media/image2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3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86416" y="-414189"/>
            <a:ext cx="19860832" cy="6908452"/>
            <a:chOff x="0" y="0"/>
            <a:chExt cx="5230837" cy="1819510"/>
          </a:xfrm>
        </p:grpSpPr>
        <p:sp>
          <p:nvSpPr>
            <p:cNvPr name="Freeform 3" id="3"/>
            <p:cNvSpPr/>
            <p:nvPr/>
          </p:nvSpPr>
          <p:spPr>
            <a:xfrm flipH="false" flipV="false" rot="0">
              <a:off x="0" y="0"/>
              <a:ext cx="5230837" cy="1819510"/>
            </a:xfrm>
            <a:custGeom>
              <a:avLst/>
              <a:gdLst/>
              <a:ahLst/>
              <a:cxnLst/>
              <a:rect r="r" b="b" t="t" l="l"/>
              <a:pathLst>
                <a:path h="1819510" w="5230837">
                  <a:moveTo>
                    <a:pt x="0" y="0"/>
                  </a:moveTo>
                  <a:lnTo>
                    <a:pt x="5230837" y="0"/>
                  </a:lnTo>
                  <a:lnTo>
                    <a:pt x="5230837" y="1819510"/>
                  </a:lnTo>
                  <a:lnTo>
                    <a:pt x="0" y="1819510"/>
                  </a:lnTo>
                  <a:close/>
                </a:path>
              </a:pathLst>
            </a:custGeom>
            <a:solidFill>
              <a:srgbClr val="311354"/>
            </a:solidFill>
          </p:spPr>
        </p:sp>
        <p:sp>
          <p:nvSpPr>
            <p:cNvPr name="TextBox 4" id="4"/>
            <p:cNvSpPr txBox="true"/>
            <p:nvPr/>
          </p:nvSpPr>
          <p:spPr>
            <a:xfrm>
              <a:off x="0" y="-47625"/>
              <a:ext cx="5230837" cy="186713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0" y="-1735337"/>
            <a:ext cx="18288000" cy="8229600"/>
          </a:xfrm>
          <a:custGeom>
            <a:avLst/>
            <a:gdLst/>
            <a:ahLst/>
            <a:cxnLst/>
            <a:rect r="r" b="b" t="t" l="l"/>
            <a:pathLst>
              <a:path h="8229600" w="18288000">
                <a:moveTo>
                  <a:pt x="0" y="0"/>
                </a:moveTo>
                <a:lnTo>
                  <a:pt x="18288000" y="0"/>
                </a:lnTo>
                <a:lnTo>
                  <a:pt x="18288000" y="8229600"/>
                </a:lnTo>
                <a:lnTo>
                  <a:pt x="0" y="8229600"/>
                </a:lnTo>
                <a:lnTo>
                  <a:pt x="0" y="0"/>
                </a:lnTo>
                <a:close/>
              </a:path>
            </a:pathLst>
          </a:custGeom>
          <a:blipFill>
            <a:blip r:embed="rId2">
              <a:alphaModFix amt="18000"/>
            </a:blip>
            <a:stretch>
              <a:fillRect l="0" t="-24027" r="0" b="-24027"/>
            </a:stretch>
          </a:blipFill>
        </p:spPr>
      </p:sp>
      <p:sp>
        <p:nvSpPr>
          <p:cNvPr name="Freeform 6" id="6"/>
          <p:cNvSpPr/>
          <p:nvPr/>
        </p:nvSpPr>
        <p:spPr>
          <a:xfrm flipH="false" flipV="false" rot="0">
            <a:off x="1038965" y="1028700"/>
            <a:ext cx="407814" cy="407814"/>
          </a:xfrm>
          <a:custGeom>
            <a:avLst/>
            <a:gdLst/>
            <a:ahLst/>
            <a:cxnLst/>
            <a:rect r="r" b="b" t="t" l="l"/>
            <a:pathLst>
              <a:path h="407814" w="407814">
                <a:moveTo>
                  <a:pt x="0" y="0"/>
                </a:moveTo>
                <a:lnTo>
                  <a:pt x="407814" y="0"/>
                </a:lnTo>
                <a:lnTo>
                  <a:pt x="407814" y="407814"/>
                </a:lnTo>
                <a:lnTo>
                  <a:pt x="0" y="4078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9815636" y="1028700"/>
            <a:ext cx="7443664" cy="8229600"/>
            <a:chOff x="0" y="0"/>
            <a:chExt cx="4657921" cy="5149725"/>
          </a:xfrm>
        </p:grpSpPr>
        <p:sp>
          <p:nvSpPr>
            <p:cNvPr name="Freeform 8" id="8"/>
            <p:cNvSpPr/>
            <p:nvPr/>
          </p:nvSpPr>
          <p:spPr>
            <a:xfrm flipH="false" flipV="false" rot="0">
              <a:off x="0" y="0"/>
              <a:ext cx="4657921" cy="5149726"/>
            </a:xfrm>
            <a:custGeom>
              <a:avLst/>
              <a:gdLst/>
              <a:ahLst/>
              <a:cxnLst/>
              <a:rect r="r" b="b" t="t" l="l"/>
              <a:pathLst>
                <a:path h="5149726" w="4657921">
                  <a:moveTo>
                    <a:pt x="0" y="0"/>
                  </a:moveTo>
                  <a:lnTo>
                    <a:pt x="3592996" y="0"/>
                  </a:lnTo>
                  <a:cubicBezTo>
                    <a:pt x="4180417" y="0"/>
                    <a:pt x="4657921" y="527922"/>
                    <a:pt x="4657921" y="1177365"/>
                  </a:cubicBezTo>
                  <a:lnTo>
                    <a:pt x="4657921" y="5149726"/>
                  </a:lnTo>
                  <a:lnTo>
                    <a:pt x="0" y="5149726"/>
                  </a:lnTo>
                  <a:lnTo>
                    <a:pt x="0" y="0"/>
                  </a:lnTo>
                  <a:close/>
                </a:path>
              </a:pathLst>
            </a:custGeom>
            <a:blipFill>
              <a:blip r:embed="rId5"/>
              <a:stretch>
                <a:fillRect l="-32970" t="0" r="-32970" b="0"/>
              </a:stretch>
            </a:blipFill>
          </p:spPr>
        </p:sp>
      </p:grpSp>
      <p:sp>
        <p:nvSpPr>
          <p:cNvPr name="TextBox 9" id="9"/>
          <p:cNvSpPr txBox="true"/>
          <p:nvPr/>
        </p:nvSpPr>
        <p:spPr>
          <a:xfrm rot="0">
            <a:off x="1028700" y="3190240"/>
            <a:ext cx="10280452" cy="2750074"/>
          </a:xfrm>
          <a:prstGeom prst="rect">
            <a:avLst/>
          </a:prstGeom>
        </p:spPr>
        <p:txBody>
          <a:bodyPr anchor="t" rtlCol="false" tIns="0" lIns="0" bIns="0" rIns="0">
            <a:spAutoFit/>
          </a:bodyPr>
          <a:lstStyle/>
          <a:p>
            <a:pPr algn="l">
              <a:lnSpc>
                <a:spcPts val="10422"/>
              </a:lnSpc>
            </a:pPr>
            <a:r>
              <a:rPr lang="en-US" sz="11207">
                <a:solidFill>
                  <a:srgbClr val="FFB30A"/>
                </a:solidFill>
                <a:latin typeface="Neue Machina Ultra-Bold"/>
                <a:ea typeface="Neue Machina Ultra-Bold"/>
                <a:cs typeface="Neue Machina Ultra-Bold"/>
                <a:sym typeface="Neue Machina Ultra-Bold"/>
              </a:rPr>
              <a:t>CRYPTO-CURRENCY</a:t>
            </a:r>
          </a:p>
        </p:txBody>
      </p:sp>
      <p:sp>
        <p:nvSpPr>
          <p:cNvPr name="TextBox 10" id="10"/>
          <p:cNvSpPr txBox="true"/>
          <p:nvPr/>
        </p:nvSpPr>
        <p:spPr>
          <a:xfrm rot="0">
            <a:off x="1038965" y="5642778"/>
            <a:ext cx="6728573" cy="443750"/>
          </a:xfrm>
          <a:prstGeom prst="rect">
            <a:avLst/>
          </a:prstGeom>
        </p:spPr>
        <p:txBody>
          <a:bodyPr anchor="t" rtlCol="false" tIns="0" lIns="0" bIns="0" rIns="0">
            <a:spAutoFit/>
          </a:bodyPr>
          <a:lstStyle/>
          <a:p>
            <a:pPr algn="l">
              <a:lnSpc>
                <a:spcPts val="3598"/>
              </a:lnSpc>
            </a:pPr>
            <a:r>
              <a:rPr lang="en-US" sz="2570">
                <a:solidFill>
                  <a:srgbClr val="FFFFFF"/>
                </a:solidFill>
                <a:latin typeface="Neue Machina"/>
                <a:ea typeface="Neue Machina"/>
                <a:cs typeface="Neue Machina"/>
                <a:sym typeface="Neue Machina"/>
              </a:rPr>
              <a:t>Cryptocurrency Template Presentation</a:t>
            </a:r>
          </a:p>
        </p:txBody>
      </p:sp>
      <p:sp>
        <p:nvSpPr>
          <p:cNvPr name="TextBox 11" id="11"/>
          <p:cNvSpPr txBox="true"/>
          <p:nvPr/>
        </p:nvSpPr>
        <p:spPr>
          <a:xfrm rot="0">
            <a:off x="1446779" y="971550"/>
            <a:ext cx="2040656" cy="415290"/>
          </a:xfrm>
          <a:prstGeom prst="rect">
            <a:avLst/>
          </a:prstGeom>
        </p:spPr>
        <p:txBody>
          <a:bodyPr anchor="t" rtlCol="false" tIns="0" lIns="0" bIns="0" rIns="0">
            <a:spAutoFit/>
          </a:bodyPr>
          <a:lstStyle/>
          <a:p>
            <a:pPr algn="r">
              <a:lnSpc>
                <a:spcPts val="3359"/>
              </a:lnSpc>
            </a:pPr>
            <a:r>
              <a:rPr lang="en-US" sz="2400">
                <a:solidFill>
                  <a:srgbClr val="FFFFFF"/>
                </a:solidFill>
                <a:latin typeface="Neue Machina Ultra-Bold"/>
                <a:ea typeface="Neue Machina Ultra-Bold"/>
                <a:cs typeface="Neue Machina Ultra-Bold"/>
                <a:sym typeface="Neue Machina Ultra-Bold"/>
              </a:rPr>
              <a:t>Larana, Inc.</a:t>
            </a:r>
          </a:p>
        </p:txBody>
      </p:sp>
      <p:sp>
        <p:nvSpPr>
          <p:cNvPr name="TextBox 12" id="12"/>
          <p:cNvSpPr txBox="true"/>
          <p:nvPr/>
        </p:nvSpPr>
        <p:spPr>
          <a:xfrm rot="0">
            <a:off x="1038965" y="6729627"/>
            <a:ext cx="8115300" cy="1057275"/>
          </a:xfrm>
          <a:prstGeom prst="rect">
            <a:avLst/>
          </a:prstGeom>
        </p:spPr>
        <p:txBody>
          <a:bodyPr anchor="t" rtlCol="false" tIns="0" lIns="0" bIns="0" rIns="0">
            <a:spAutoFit/>
          </a:bodyPr>
          <a:lstStyle/>
          <a:p>
            <a:pPr algn="just" marL="0" indent="0" lvl="1">
              <a:lnSpc>
                <a:spcPts val="1710"/>
              </a:lnSpc>
            </a:pPr>
            <a:r>
              <a:rPr lang="en-US" sz="1425" spc="-71" strike="noStrike" u="none">
                <a:solidFill>
                  <a:srgbClr val="311354"/>
                </a:solidFill>
                <a:latin typeface="Neue Machina"/>
                <a:ea typeface="Neue Machina"/>
                <a:cs typeface="Neue Machina"/>
                <a:sym typeface="Neue Machina"/>
              </a:rPr>
              <a:t>A presentation is a formal talk, often delivered in front of an audience, aimed at conveying information, persuading others, or sharing insights on a particular topic. Presentations can take various forms, such as verbal speeches, slideshows, demonstrations, or multimedia displays. They are commonly used in academic, professional, and social settings to communicate ideas, proposals, reports, or findings.</a:t>
            </a:r>
          </a:p>
        </p:txBody>
      </p:sp>
      <p:sp>
        <p:nvSpPr>
          <p:cNvPr name="TextBox 13" id="13"/>
          <p:cNvSpPr txBox="true"/>
          <p:nvPr/>
        </p:nvSpPr>
        <p:spPr>
          <a:xfrm rot="0">
            <a:off x="1028700" y="8377589"/>
            <a:ext cx="8115300" cy="216247"/>
          </a:xfrm>
          <a:prstGeom prst="rect">
            <a:avLst/>
          </a:prstGeom>
        </p:spPr>
        <p:txBody>
          <a:bodyPr anchor="t" rtlCol="false" tIns="0" lIns="0" bIns="0" rIns="0">
            <a:spAutoFit/>
          </a:bodyPr>
          <a:lstStyle/>
          <a:p>
            <a:pPr algn="just" marL="0" indent="0" lvl="1">
              <a:lnSpc>
                <a:spcPts val="1762"/>
              </a:lnSpc>
            </a:pPr>
            <a:r>
              <a:rPr lang="en-US" sz="1325" spc="-66">
                <a:solidFill>
                  <a:srgbClr val="311354"/>
                </a:solidFill>
                <a:latin typeface="Neue Machina Ultra-Bold"/>
                <a:ea typeface="Neue Machina Ultra-Bold"/>
                <a:cs typeface="Neue Machina Ultra-Bold"/>
                <a:sym typeface="Neue Machina Ultra-Bold"/>
              </a:rPr>
              <a:t>WWW.REALLYGREATSITE.COM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B30A"/>
        </a:solidFill>
      </p:bgPr>
    </p:bg>
    <p:spTree>
      <p:nvGrpSpPr>
        <p:cNvPr id="1" name=""/>
        <p:cNvGrpSpPr/>
        <p:nvPr/>
      </p:nvGrpSpPr>
      <p:grpSpPr>
        <a:xfrm>
          <a:off x="0" y="0"/>
          <a:ext cx="0" cy="0"/>
          <a:chOff x="0" y="0"/>
          <a:chExt cx="0" cy="0"/>
        </a:xfrm>
      </p:grpSpPr>
      <p:sp>
        <p:nvSpPr>
          <p:cNvPr name="Freeform 2" id="2"/>
          <p:cNvSpPr/>
          <p:nvPr/>
        </p:nvSpPr>
        <p:spPr>
          <a:xfrm flipH="false" flipV="false" rot="0">
            <a:off x="-1414272" y="0"/>
            <a:ext cx="10558272" cy="10633833"/>
          </a:xfrm>
          <a:custGeom>
            <a:avLst/>
            <a:gdLst/>
            <a:ahLst/>
            <a:cxnLst/>
            <a:rect r="r" b="b" t="t" l="l"/>
            <a:pathLst>
              <a:path h="10633833" w="10558272">
                <a:moveTo>
                  <a:pt x="0" y="0"/>
                </a:moveTo>
                <a:lnTo>
                  <a:pt x="10558272" y="0"/>
                </a:lnTo>
                <a:lnTo>
                  <a:pt x="10558272" y="10633833"/>
                </a:lnTo>
                <a:lnTo>
                  <a:pt x="0" y="10633833"/>
                </a:lnTo>
                <a:lnTo>
                  <a:pt x="0" y="0"/>
                </a:lnTo>
                <a:close/>
              </a:path>
            </a:pathLst>
          </a:custGeom>
          <a:blipFill>
            <a:blip r:embed="rId2">
              <a:alphaModFix amt="69000"/>
            </a:blip>
            <a:stretch>
              <a:fillRect l="-30572" t="0" r="-30572" b="0"/>
            </a:stretch>
          </a:blipFill>
        </p:spPr>
      </p:sp>
      <p:sp>
        <p:nvSpPr>
          <p:cNvPr name="Freeform 3" id="3"/>
          <p:cNvSpPr/>
          <p:nvPr/>
        </p:nvSpPr>
        <p:spPr>
          <a:xfrm flipH="false" flipV="false" rot="0">
            <a:off x="1038965" y="1028700"/>
            <a:ext cx="407814" cy="407814"/>
          </a:xfrm>
          <a:custGeom>
            <a:avLst/>
            <a:gdLst/>
            <a:ahLst/>
            <a:cxnLst/>
            <a:rect r="r" b="b" t="t" l="l"/>
            <a:pathLst>
              <a:path h="407814" w="407814">
                <a:moveTo>
                  <a:pt x="0" y="0"/>
                </a:moveTo>
                <a:lnTo>
                  <a:pt x="407814" y="0"/>
                </a:lnTo>
                <a:lnTo>
                  <a:pt x="407814" y="407814"/>
                </a:lnTo>
                <a:lnTo>
                  <a:pt x="0" y="4078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9574939" y="5181600"/>
            <a:ext cx="2458735" cy="0"/>
          </a:xfrm>
          <a:prstGeom prst="line">
            <a:avLst/>
          </a:prstGeom>
          <a:ln cap="flat" w="76200">
            <a:solidFill>
              <a:srgbClr val="311354"/>
            </a:solidFill>
            <a:prstDash val="solid"/>
            <a:headEnd type="none" len="sm" w="sm"/>
            <a:tailEnd type="none" len="sm" w="sm"/>
          </a:ln>
        </p:spPr>
      </p:sp>
      <p:sp>
        <p:nvSpPr>
          <p:cNvPr name="Freeform 5" id="5"/>
          <p:cNvSpPr/>
          <p:nvPr/>
        </p:nvSpPr>
        <p:spPr>
          <a:xfrm flipH="true" flipV="false" rot="0">
            <a:off x="4000500" y="0"/>
            <a:ext cx="5181600" cy="5181600"/>
          </a:xfrm>
          <a:custGeom>
            <a:avLst/>
            <a:gdLst/>
            <a:ahLst/>
            <a:cxnLst/>
            <a:rect r="r" b="b" t="t" l="l"/>
            <a:pathLst>
              <a:path h="5181600" w="5181600">
                <a:moveTo>
                  <a:pt x="5181600" y="0"/>
                </a:moveTo>
                <a:lnTo>
                  <a:pt x="0" y="0"/>
                </a:lnTo>
                <a:lnTo>
                  <a:pt x="0" y="5181600"/>
                </a:lnTo>
                <a:lnTo>
                  <a:pt x="5181600" y="5181600"/>
                </a:lnTo>
                <a:lnTo>
                  <a:pt x="518160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446779" y="971550"/>
            <a:ext cx="2040656" cy="415290"/>
          </a:xfrm>
          <a:prstGeom prst="rect">
            <a:avLst/>
          </a:prstGeom>
        </p:spPr>
        <p:txBody>
          <a:bodyPr anchor="t" rtlCol="false" tIns="0" lIns="0" bIns="0" rIns="0">
            <a:spAutoFit/>
          </a:bodyPr>
          <a:lstStyle/>
          <a:p>
            <a:pPr algn="r">
              <a:lnSpc>
                <a:spcPts val="3359"/>
              </a:lnSpc>
            </a:pPr>
            <a:r>
              <a:rPr lang="en-US" sz="2400">
                <a:solidFill>
                  <a:srgbClr val="FFFFFF"/>
                </a:solidFill>
                <a:latin typeface="Neue Machina Ultra-Bold"/>
                <a:ea typeface="Neue Machina Ultra-Bold"/>
                <a:cs typeface="Neue Machina Ultra-Bold"/>
                <a:sym typeface="Neue Machina Ultra-Bold"/>
              </a:rPr>
              <a:t>Larana, Inc.</a:t>
            </a:r>
          </a:p>
        </p:txBody>
      </p:sp>
      <p:sp>
        <p:nvSpPr>
          <p:cNvPr name="TextBox 7" id="7"/>
          <p:cNvSpPr txBox="true"/>
          <p:nvPr/>
        </p:nvSpPr>
        <p:spPr>
          <a:xfrm rot="0">
            <a:off x="9574939" y="2566629"/>
            <a:ext cx="6541468" cy="758190"/>
          </a:xfrm>
          <a:prstGeom prst="rect">
            <a:avLst/>
          </a:prstGeom>
        </p:spPr>
        <p:txBody>
          <a:bodyPr anchor="t" rtlCol="false" tIns="0" lIns="0" bIns="0" rIns="0">
            <a:spAutoFit/>
          </a:bodyPr>
          <a:lstStyle/>
          <a:p>
            <a:pPr algn="l">
              <a:lnSpc>
                <a:spcPts val="5580"/>
              </a:lnSpc>
            </a:pPr>
            <a:r>
              <a:rPr lang="en-US" sz="6000">
                <a:solidFill>
                  <a:srgbClr val="FFFFFF"/>
                </a:solidFill>
                <a:latin typeface="Neue Machina"/>
                <a:ea typeface="Neue Machina"/>
                <a:cs typeface="Neue Machina"/>
                <a:sym typeface="Neue Machina"/>
              </a:rPr>
              <a:t>INVESTMENT</a:t>
            </a:r>
          </a:p>
        </p:txBody>
      </p:sp>
      <p:sp>
        <p:nvSpPr>
          <p:cNvPr name="TextBox 8" id="8"/>
          <p:cNvSpPr txBox="true"/>
          <p:nvPr/>
        </p:nvSpPr>
        <p:spPr>
          <a:xfrm rot="0">
            <a:off x="9574939" y="5886450"/>
            <a:ext cx="7684361" cy="2400300"/>
          </a:xfrm>
          <a:prstGeom prst="rect">
            <a:avLst/>
          </a:prstGeom>
        </p:spPr>
        <p:txBody>
          <a:bodyPr anchor="t" rtlCol="false" tIns="0" lIns="0" bIns="0" rIns="0">
            <a:spAutoFit/>
          </a:bodyPr>
          <a:lstStyle/>
          <a:p>
            <a:pPr algn="just" marL="0" indent="0" lvl="1">
              <a:lnSpc>
                <a:spcPts val="2160"/>
              </a:lnSpc>
              <a:spcBef>
                <a:spcPct val="0"/>
              </a:spcBef>
            </a:pPr>
            <a:r>
              <a:rPr lang="en-US" sz="1800" spc="-89" strike="noStrike" u="none">
                <a:solidFill>
                  <a:srgbClr val="311354"/>
                </a:solidFill>
                <a:latin typeface="Neue Machina"/>
                <a:ea typeface="Neue Machina"/>
                <a:cs typeface="Neue Machina"/>
                <a:sym typeface="Neue Machina"/>
              </a:rPr>
              <a:t>A presentation is a formal talk, often delivered in front of an audience, aimed at conveying information, persuading others, or sharing insights on a particular topic. Presentations can take various forms, such as verbal speeches, slideshows, demonstrations, or multimedia displays. They are commonly used in academic, professional, and social settings to communicate ideas, proposals, reports, or findings. Effective presentations typically involve careful planning, organization, and delivery techniques to engage the audience and effectively convey the intended message.</a:t>
            </a:r>
          </a:p>
        </p:txBody>
      </p:sp>
      <p:sp>
        <p:nvSpPr>
          <p:cNvPr name="TextBox 9" id="9"/>
          <p:cNvSpPr txBox="true"/>
          <p:nvPr/>
        </p:nvSpPr>
        <p:spPr>
          <a:xfrm rot="0">
            <a:off x="9574939" y="3505794"/>
            <a:ext cx="7684361" cy="974978"/>
          </a:xfrm>
          <a:prstGeom prst="rect">
            <a:avLst/>
          </a:prstGeom>
        </p:spPr>
        <p:txBody>
          <a:bodyPr anchor="t" rtlCol="false" tIns="0" lIns="0" bIns="0" rIns="0">
            <a:spAutoFit/>
          </a:bodyPr>
          <a:lstStyle/>
          <a:p>
            <a:pPr algn="l">
              <a:lnSpc>
                <a:spcPts val="7067"/>
              </a:lnSpc>
            </a:pPr>
            <a:r>
              <a:rPr lang="en-US" sz="7599">
                <a:solidFill>
                  <a:srgbClr val="311354"/>
                </a:solidFill>
                <a:latin typeface="Neue Machina Ultra-Bold"/>
                <a:ea typeface="Neue Machina Ultra-Bold"/>
                <a:cs typeface="Neue Machina Ultra-Bold"/>
                <a:sym typeface="Neue Machina Ultra-Bold"/>
              </a:rPr>
              <a:t>AND TRADING</a:t>
            </a:r>
          </a:p>
        </p:txBody>
      </p:sp>
      <p:sp>
        <p:nvSpPr>
          <p:cNvPr name="Freeform 10" id="10"/>
          <p:cNvSpPr/>
          <p:nvPr/>
        </p:nvSpPr>
        <p:spPr>
          <a:xfrm flipH="true" flipV="false" rot="0">
            <a:off x="4038600" y="5181600"/>
            <a:ext cx="5105400" cy="5105400"/>
          </a:xfrm>
          <a:custGeom>
            <a:avLst/>
            <a:gdLst/>
            <a:ahLst/>
            <a:cxnLst/>
            <a:rect r="r" b="b" t="t" l="l"/>
            <a:pathLst>
              <a:path h="5105400" w="5105400">
                <a:moveTo>
                  <a:pt x="5105400" y="0"/>
                </a:moveTo>
                <a:lnTo>
                  <a:pt x="0" y="0"/>
                </a:lnTo>
                <a:lnTo>
                  <a:pt x="0" y="5105400"/>
                </a:lnTo>
                <a:lnTo>
                  <a:pt x="5105400" y="5105400"/>
                </a:lnTo>
                <a:lnTo>
                  <a:pt x="510540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629" r="0" b="-10629"/>
            </a:stretch>
          </a:blipFill>
        </p:spPr>
      </p:sp>
      <p:sp>
        <p:nvSpPr>
          <p:cNvPr name="Freeform 3" id="3"/>
          <p:cNvSpPr/>
          <p:nvPr/>
        </p:nvSpPr>
        <p:spPr>
          <a:xfrm flipH="false" flipV="false" rot="0">
            <a:off x="1413174" y="-2587326"/>
            <a:ext cx="15461652" cy="15461652"/>
          </a:xfrm>
          <a:custGeom>
            <a:avLst/>
            <a:gdLst/>
            <a:ahLst/>
            <a:cxnLst/>
            <a:rect r="r" b="b" t="t" l="l"/>
            <a:pathLst>
              <a:path h="15461652" w="15461652">
                <a:moveTo>
                  <a:pt x="0" y="0"/>
                </a:moveTo>
                <a:lnTo>
                  <a:pt x="15461652" y="0"/>
                </a:lnTo>
                <a:lnTo>
                  <a:pt x="15461652" y="15461652"/>
                </a:lnTo>
                <a:lnTo>
                  <a:pt x="0" y="15461652"/>
                </a:lnTo>
                <a:lnTo>
                  <a:pt x="0" y="0"/>
                </a:lnTo>
                <a:close/>
              </a:path>
            </a:pathLst>
          </a:custGeom>
          <a:blipFill>
            <a:blip r:embed="rId3">
              <a:alphaModFix amt="18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930060" y="2938811"/>
            <a:ext cx="737502" cy="737502"/>
          </a:xfrm>
          <a:custGeom>
            <a:avLst/>
            <a:gdLst/>
            <a:ahLst/>
            <a:cxnLst/>
            <a:rect r="r" b="b" t="t" l="l"/>
            <a:pathLst>
              <a:path h="737502" w="737502">
                <a:moveTo>
                  <a:pt x="0" y="0"/>
                </a:moveTo>
                <a:lnTo>
                  <a:pt x="737502" y="0"/>
                </a:lnTo>
                <a:lnTo>
                  <a:pt x="737502" y="737503"/>
                </a:lnTo>
                <a:lnTo>
                  <a:pt x="0" y="7375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2467107" y="4453853"/>
            <a:ext cx="13353785" cy="1731719"/>
          </a:xfrm>
          <a:prstGeom prst="rect">
            <a:avLst/>
          </a:prstGeom>
        </p:spPr>
        <p:txBody>
          <a:bodyPr anchor="t" rtlCol="false" tIns="0" lIns="0" bIns="0" rIns="0">
            <a:spAutoFit/>
          </a:bodyPr>
          <a:lstStyle/>
          <a:p>
            <a:pPr algn="ctr">
              <a:lnSpc>
                <a:spcPts val="12787"/>
              </a:lnSpc>
            </a:pPr>
            <a:r>
              <a:rPr lang="en-US" sz="13750">
                <a:solidFill>
                  <a:srgbClr val="FFB30A"/>
                </a:solidFill>
                <a:latin typeface="Neue Machina Ultra-Bold"/>
                <a:ea typeface="Neue Machina Ultra-Bold"/>
                <a:cs typeface="Neue Machina Ultra-Bold"/>
                <a:sym typeface="Neue Machina Ultra-Bold"/>
              </a:rPr>
              <a:t>THANK YOU</a:t>
            </a:r>
          </a:p>
        </p:txBody>
      </p:sp>
      <p:sp>
        <p:nvSpPr>
          <p:cNvPr name="Freeform 6" id="6"/>
          <p:cNvSpPr/>
          <p:nvPr/>
        </p:nvSpPr>
        <p:spPr>
          <a:xfrm flipH="false" flipV="false" rot="0">
            <a:off x="7841464" y="6024149"/>
            <a:ext cx="310468" cy="310468"/>
          </a:xfrm>
          <a:custGeom>
            <a:avLst/>
            <a:gdLst/>
            <a:ahLst/>
            <a:cxnLst/>
            <a:rect r="r" b="b" t="t" l="l"/>
            <a:pathLst>
              <a:path h="310468" w="310468">
                <a:moveTo>
                  <a:pt x="0" y="0"/>
                </a:moveTo>
                <a:lnTo>
                  <a:pt x="310468" y="0"/>
                </a:lnTo>
                <a:lnTo>
                  <a:pt x="310468" y="310468"/>
                </a:lnTo>
                <a:lnTo>
                  <a:pt x="0" y="31046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3266716" y="6036528"/>
            <a:ext cx="310468" cy="310468"/>
          </a:xfrm>
          <a:custGeom>
            <a:avLst/>
            <a:gdLst/>
            <a:ahLst/>
            <a:cxnLst/>
            <a:rect r="r" b="b" t="t" l="l"/>
            <a:pathLst>
              <a:path h="310468" w="310468">
                <a:moveTo>
                  <a:pt x="0" y="0"/>
                </a:moveTo>
                <a:lnTo>
                  <a:pt x="310468" y="0"/>
                </a:lnTo>
                <a:lnTo>
                  <a:pt x="310468" y="310467"/>
                </a:lnTo>
                <a:lnTo>
                  <a:pt x="0" y="31046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2458081" y="6047997"/>
            <a:ext cx="274240" cy="274240"/>
          </a:xfrm>
          <a:custGeom>
            <a:avLst/>
            <a:gdLst/>
            <a:ahLst/>
            <a:cxnLst/>
            <a:rect r="r" b="b" t="t" l="l"/>
            <a:pathLst>
              <a:path h="274240" w="274240">
                <a:moveTo>
                  <a:pt x="0" y="0"/>
                </a:moveTo>
                <a:lnTo>
                  <a:pt x="274240" y="0"/>
                </a:lnTo>
                <a:lnTo>
                  <a:pt x="274240" y="274241"/>
                </a:lnTo>
                <a:lnTo>
                  <a:pt x="0" y="27424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9" id="9"/>
          <p:cNvSpPr txBox="true"/>
          <p:nvPr/>
        </p:nvSpPr>
        <p:spPr>
          <a:xfrm rot="0">
            <a:off x="7667562" y="2843561"/>
            <a:ext cx="3690378" cy="742920"/>
          </a:xfrm>
          <a:prstGeom prst="rect">
            <a:avLst/>
          </a:prstGeom>
        </p:spPr>
        <p:txBody>
          <a:bodyPr anchor="t" rtlCol="false" tIns="0" lIns="0" bIns="0" rIns="0">
            <a:spAutoFit/>
          </a:bodyPr>
          <a:lstStyle/>
          <a:p>
            <a:pPr algn="r">
              <a:lnSpc>
                <a:spcPts val="6076"/>
              </a:lnSpc>
            </a:pPr>
            <a:r>
              <a:rPr lang="en-US" sz="4340">
                <a:solidFill>
                  <a:srgbClr val="FFFFFF"/>
                </a:solidFill>
                <a:latin typeface="Neue Machina Ultra-Bold"/>
                <a:ea typeface="Neue Machina Ultra-Bold"/>
                <a:cs typeface="Neue Machina Ultra-Bold"/>
                <a:sym typeface="Neue Machina Ultra-Bold"/>
              </a:rPr>
              <a:t>Larana, Inc.</a:t>
            </a:r>
          </a:p>
        </p:txBody>
      </p:sp>
      <p:sp>
        <p:nvSpPr>
          <p:cNvPr name="TextBox 10" id="10"/>
          <p:cNvSpPr txBox="true"/>
          <p:nvPr/>
        </p:nvSpPr>
        <p:spPr>
          <a:xfrm rot="0">
            <a:off x="8151932" y="5988903"/>
            <a:ext cx="3482908" cy="333335"/>
          </a:xfrm>
          <a:prstGeom prst="rect">
            <a:avLst/>
          </a:prstGeom>
        </p:spPr>
        <p:txBody>
          <a:bodyPr anchor="t" rtlCol="false" tIns="0" lIns="0" bIns="0" rIns="0">
            <a:spAutoFit/>
          </a:bodyPr>
          <a:lstStyle/>
          <a:p>
            <a:pPr algn="r">
              <a:lnSpc>
                <a:spcPts val="2627"/>
              </a:lnSpc>
              <a:spcBef>
                <a:spcPct val="0"/>
              </a:spcBef>
            </a:pPr>
            <a:r>
              <a:rPr lang="en-US" sz="1876">
                <a:solidFill>
                  <a:srgbClr val="FFFFFF"/>
                </a:solidFill>
                <a:latin typeface="Neue Machina"/>
                <a:ea typeface="Neue Machina"/>
                <a:cs typeface="Neue Machina"/>
                <a:sym typeface="Neue Machina"/>
              </a:rPr>
              <a:t>hello@reallygreatsite.com</a:t>
            </a:r>
          </a:p>
        </p:txBody>
      </p:sp>
      <p:sp>
        <p:nvSpPr>
          <p:cNvPr name="TextBox 11" id="11"/>
          <p:cNvSpPr txBox="true"/>
          <p:nvPr/>
        </p:nvSpPr>
        <p:spPr>
          <a:xfrm rot="0">
            <a:off x="3577184" y="6001282"/>
            <a:ext cx="3301688" cy="333335"/>
          </a:xfrm>
          <a:prstGeom prst="rect">
            <a:avLst/>
          </a:prstGeom>
        </p:spPr>
        <p:txBody>
          <a:bodyPr anchor="t" rtlCol="false" tIns="0" lIns="0" bIns="0" rIns="0">
            <a:spAutoFit/>
          </a:bodyPr>
          <a:lstStyle/>
          <a:p>
            <a:pPr algn="r">
              <a:lnSpc>
                <a:spcPts val="2627"/>
              </a:lnSpc>
              <a:spcBef>
                <a:spcPct val="0"/>
              </a:spcBef>
            </a:pPr>
            <a:r>
              <a:rPr lang="en-US" sz="1876">
                <a:solidFill>
                  <a:srgbClr val="FFFFFF"/>
                </a:solidFill>
                <a:latin typeface="Neue Machina"/>
                <a:ea typeface="Neue Machina"/>
                <a:cs typeface="Neue Machina"/>
                <a:sym typeface="Neue Machina"/>
              </a:rPr>
              <a:t>www.reallygreatsite.com</a:t>
            </a:r>
          </a:p>
        </p:txBody>
      </p:sp>
      <p:sp>
        <p:nvSpPr>
          <p:cNvPr name="TextBox 12" id="12"/>
          <p:cNvSpPr txBox="true"/>
          <p:nvPr/>
        </p:nvSpPr>
        <p:spPr>
          <a:xfrm rot="0">
            <a:off x="12848916" y="5976524"/>
            <a:ext cx="2172368" cy="333335"/>
          </a:xfrm>
          <a:prstGeom prst="rect">
            <a:avLst/>
          </a:prstGeom>
        </p:spPr>
        <p:txBody>
          <a:bodyPr anchor="t" rtlCol="false" tIns="0" lIns="0" bIns="0" rIns="0">
            <a:spAutoFit/>
          </a:bodyPr>
          <a:lstStyle/>
          <a:p>
            <a:pPr algn="r">
              <a:lnSpc>
                <a:spcPts val="2627"/>
              </a:lnSpc>
              <a:spcBef>
                <a:spcPct val="0"/>
              </a:spcBef>
            </a:pPr>
            <a:r>
              <a:rPr lang="en-US" sz="1876">
                <a:solidFill>
                  <a:srgbClr val="FFFFFF"/>
                </a:solidFill>
                <a:latin typeface="Neue Machina"/>
                <a:ea typeface="Neue Machina"/>
                <a:cs typeface="Neue Machina"/>
                <a:sym typeface="Neue Machina"/>
              </a:rPr>
              <a:t>+123-456-7890</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38965" y="1028700"/>
            <a:ext cx="407814" cy="407814"/>
          </a:xfrm>
          <a:custGeom>
            <a:avLst/>
            <a:gdLst/>
            <a:ahLst/>
            <a:cxnLst/>
            <a:rect r="r" b="b" t="t" l="l"/>
            <a:pathLst>
              <a:path h="407814" w="407814">
                <a:moveTo>
                  <a:pt x="0" y="0"/>
                </a:moveTo>
                <a:lnTo>
                  <a:pt x="407814" y="0"/>
                </a:lnTo>
                <a:lnTo>
                  <a:pt x="407814" y="407814"/>
                </a:lnTo>
                <a:lnTo>
                  <a:pt x="0" y="4078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1028700" y="4745587"/>
            <a:ext cx="2458735" cy="0"/>
          </a:xfrm>
          <a:prstGeom prst="line">
            <a:avLst/>
          </a:prstGeom>
          <a:ln cap="flat" w="76200">
            <a:solidFill>
              <a:srgbClr val="311354"/>
            </a:solidFill>
            <a:prstDash val="solid"/>
            <a:headEnd type="none" len="sm" w="sm"/>
            <a:tailEnd type="none" len="sm" w="sm"/>
          </a:ln>
        </p:spPr>
      </p:sp>
      <p:grpSp>
        <p:nvGrpSpPr>
          <p:cNvPr name="Group 4" id="4"/>
          <p:cNvGrpSpPr/>
          <p:nvPr/>
        </p:nvGrpSpPr>
        <p:grpSpPr>
          <a:xfrm rot="0">
            <a:off x="8577704" y="5143500"/>
            <a:ext cx="9919527" cy="11047885"/>
            <a:chOff x="0" y="0"/>
            <a:chExt cx="2612550" cy="2909731"/>
          </a:xfrm>
        </p:grpSpPr>
        <p:sp>
          <p:nvSpPr>
            <p:cNvPr name="Freeform 5" id="5"/>
            <p:cNvSpPr/>
            <p:nvPr/>
          </p:nvSpPr>
          <p:spPr>
            <a:xfrm flipH="false" flipV="false" rot="0">
              <a:off x="0" y="0"/>
              <a:ext cx="2612550" cy="2909731"/>
            </a:xfrm>
            <a:custGeom>
              <a:avLst/>
              <a:gdLst/>
              <a:ahLst/>
              <a:cxnLst/>
              <a:rect r="r" b="b" t="t" l="l"/>
              <a:pathLst>
                <a:path h="2909731" w="2612550">
                  <a:moveTo>
                    <a:pt x="0" y="0"/>
                  </a:moveTo>
                  <a:lnTo>
                    <a:pt x="2612550" y="0"/>
                  </a:lnTo>
                  <a:lnTo>
                    <a:pt x="2612550" y="2909731"/>
                  </a:lnTo>
                  <a:lnTo>
                    <a:pt x="0" y="2909731"/>
                  </a:lnTo>
                  <a:close/>
                </a:path>
              </a:pathLst>
            </a:custGeom>
            <a:solidFill>
              <a:srgbClr val="FFB30A"/>
            </a:solidFill>
          </p:spPr>
        </p:sp>
        <p:sp>
          <p:nvSpPr>
            <p:cNvPr name="TextBox 6" id="6"/>
            <p:cNvSpPr txBox="true"/>
            <p:nvPr/>
          </p:nvSpPr>
          <p:spPr>
            <a:xfrm>
              <a:off x="0" y="-57150"/>
              <a:ext cx="2612550" cy="2966881"/>
            </a:xfrm>
            <a:prstGeom prst="rect">
              <a:avLst/>
            </a:prstGeom>
          </p:spPr>
          <p:txBody>
            <a:bodyPr anchor="ctr" rtlCol="false" tIns="50800" lIns="50800" bIns="50800" rIns="50800"/>
            <a:lstStyle/>
            <a:p>
              <a:pPr algn="ctr">
                <a:lnSpc>
                  <a:spcPts val="3359"/>
                </a:lnSpc>
              </a:pPr>
            </a:p>
          </p:txBody>
        </p:sp>
      </p:grpSp>
      <p:grpSp>
        <p:nvGrpSpPr>
          <p:cNvPr name="Group 7" id="7"/>
          <p:cNvGrpSpPr/>
          <p:nvPr/>
        </p:nvGrpSpPr>
        <p:grpSpPr>
          <a:xfrm rot="0">
            <a:off x="9815636" y="1028700"/>
            <a:ext cx="7443664" cy="10019185"/>
            <a:chOff x="0" y="0"/>
            <a:chExt cx="4657921" cy="6269570"/>
          </a:xfrm>
        </p:grpSpPr>
        <p:sp>
          <p:nvSpPr>
            <p:cNvPr name="Freeform 8" id="8"/>
            <p:cNvSpPr/>
            <p:nvPr/>
          </p:nvSpPr>
          <p:spPr>
            <a:xfrm flipH="false" flipV="false" rot="0">
              <a:off x="0" y="0"/>
              <a:ext cx="4657921" cy="6269570"/>
            </a:xfrm>
            <a:custGeom>
              <a:avLst/>
              <a:gdLst/>
              <a:ahLst/>
              <a:cxnLst/>
              <a:rect r="r" b="b" t="t" l="l"/>
              <a:pathLst>
                <a:path h="6269570" w="4657921">
                  <a:moveTo>
                    <a:pt x="0" y="0"/>
                  </a:moveTo>
                  <a:lnTo>
                    <a:pt x="3592996" y="0"/>
                  </a:lnTo>
                  <a:cubicBezTo>
                    <a:pt x="4180417" y="0"/>
                    <a:pt x="4657921" y="642722"/>
                    <a:pt x="4657921" y="1433391"/>
                  </a:cubicBezTo>
                  <a:lnTo>
                    <a:pt x="4657921" y="6269570"/>
                  </a:lnTo>
                  <a:lnTo>
                    <a:pt x="0" y="6269570"/>
                  </a:lnTo>
                  <a:lnTo>
                    <a:pt x="0" y="0"/>
                  </a:lnTo>
                  <a:close/>
                </a:path>
              </a:pathLst>
            </a:custGeom>
            <a:blipFill>
              <a:blip r:embed="rId4"/>
              <a:stretch>
                <a:fillRect l="0" t="-5755" r="0" b="-5755"/>
              </a:stretch>
            </a:blipFill>
          </p:spPr>
        </p:sp>
      </p:grpSp>
      <p:sp>
        <p:nvSpPr>
          <p:cNvPr name="TextBox 9" id="9"/>
          <p:cNvSpPr txBox="true"/>
          <p:nvPr/>
        </p:nvSpPr>
        <p:spPr>
          <a:xfrm rot="0">
            <a:off x="1446779" y="971550"/>
            <a:ext cx="2040656" cy="415290"/>
          </a:xfrm>
          <a:prstGeom prst="rect">
            <a:avLst/>
          </a:prstGeom>
        </p:spPr>
        <p:txBody>
          <a:bodyPr anchor="t" rtlCol="false" tIns="0" lIns="0" bIns="0" rIns="0">
            <a:spAutoFit/>
          </a:bodyPr>
          <a:lstStyle/>
          <a:p>
            <a:pPr algn="r">
              <a:lnSpc>
                <a:spcPts val="3359"/>
              </a:lnSpc>
            </a:pPr>
            <a:r>
              <a:rPr lang="en-US" sz="2400">
                <a:solidFill>
                  <a:srgbClr val="311354"/>
                </a:solidFill>
                <a:latin typeface="Neue Machina Ultra-Bold"/>
                <a:ea typeface="Neue Machina Ultra-Bold"/>
                <a:cs typeface="Neue Machina Ultra-Bold"/>
                <a:sym typeface="Neue Machina Ultra-Bold"/>
              </a:rPr>
              <a:t>Larana, Inc.</a:t>
            </a:r>
          </a:p>
        </p:txBody>
      </p:sp>
      <p:sp>
        <p:nvSpPr>
          <p:cNvPr name="TextBox 10" id="10"/>
          <p:cNvSpPr txBox="true"/>
          <p:nvPr/>
        </p:nvSpPr>
        <p:spPr>
          <a:xfrm rot="0">
            <a:off x="1028700" y="2509508"/>
            <a:ext cx="7055320" cy="758191"/>
          </a:xfrm>
          <a:prstGeom prst="rect">
            <a:avLst/>
          </a:prstGeom>
        </p:spPr>
        <p:txBody>
          <a:bodyPr anchor="t" rtlCol="false" tIns="0" lIns="0" bIns="0" rIns="0">
            <a:spAutoFit/>
          </a:bodyPr>
          <a:lstStyle/>
          <a:p>
            <a:pPr algn="l">
              <a:lnSpc>
                <a:spcPts val="5580"/>
              </a:lnSpc>
            </a:pPr>
            <a:r>
              <a:rPr lang="en-US" sz="6000">
                <a:solidFill>
                  <a:srgbClr val="311354"/>
                </a:solidFill>
                <a:latin typeface="Neue Machina"/>
                <a:ea typeface="Neue Machina"/>
                <a:cs typeface="Neue Machina"/>
                <a:sym typeface="Neue Machina"/>
              </a:rPr>
              <a:t>ABOUT</a:t>
            </a:r>
          </a:p>
        </p:txBody>
      </p:sp>
      <p:sp>
        <p:nvSpPr>
          <p:cNvPr name="TextBox 11" id="11"/>
          <p:cNvSpPr txBox="true"/>
          <p:nvPr/>
        </p:nvSpPr>
        <p:spPr>
          <a:xfrm rot="0">
            <a:off x="1028700" y="5707612"/>
            <a:ext cx="6794504" cy="2667000"/>
          </a:xfrm>
          <a:prstGeom prst="rect">
            <a:avLst/>
          </a:prstGeom>
        </p:spPr>
        <p:txBody>
          <a:bodyPr anchor="t" rtlCol="false" tIns="0" lIns="0" bIns="0" rIns="0">
            <a:spAutoFit/>
          </a:bodyPr>
          <a:lstStyle/>
          <a:p>
            <a:pPr algn="just" marL="0" indent="0" lvl="1">
              <a:lnSpc>
                <a:spcPts val="2160"/>
              </a:lnSpc>
              <a:spcBef>
                <a:spcPct val="0"/>
              </a:spcBef>
            </a:pPr>
            <a:r>
              <a:rPr lang="en-US" sz="1800" spc="-89" strike="noStrike" u="none">
                <a:solidFill>
                  <a:srgbClr val="311354"/>
                </a:solidFill>
                <a:latin typeface="Neue Machina"/>
                <a:ea typeface="Neue Machina"/>
                <a:cs typeface="Neue Machina"/>
                <a:sym typeface="Neue Machina"/>
              </a:rPr>
              <a:t>A presentation is a formal talk, often delivered in front of an audience, aimed at conveying information, persuading others, or sharing insights on a particular topic. Presentations can take various forms, such as verbal speeches, slideshows, demonstrations, or multimedia displays. They are commonly used in academic, professional, and social settings to communicate ideas, proposals, reports, or findings. Effective presentations typically involve careful planning, organization, and delivery techniques to engage the audience and effectively convey the intended message.</a:t>
            </a:r>
          </a:p>
        </p:txBody>
      </p:sp>
      <p:sp>
        <p:nvSpPr>
          <p:cNvPr name="TextBox 12" id="12"/>
          <p:cNvSpPr txBox="true"/>
          <p:nvPr/>
        </p:nvSpPr>
        <p:spPr>
          <a:xfrm rot="0">
            <a:off x="1028700" y="3448674"/>
            <a:ext cx="7055320" cy="974978"/>
          </a:xfrm>
          <a:prstGeom prst="rect">
            <a:avLst/>
          </a:prstGeom>
        </p:spPr>
        <p:txBody>
          <a:bodyPr anchor="t" rtlCol="false" tIns="0" lIns="0" bIns="0" rIns="0">
            <a:spAutoFit/>
          </a:bodyPr>
          <a:lstStyle/>
          <a:p>
            <a:pPr algn="l">
              <a:lnSpc>
                <a:spcPts val="7067"/>
              </a:lnSpc>
            </a:pPr>
            <a:r>
              <a:rPr lang="en-US" sz="7599">
                <a:solidFill>
                  <a:srgbClr val="FFB30A"/>
                </a:solidFill>
                <a:latin typeface="Neue Machina Ultra-Bold"/>
                <a:ea typeface="Neue Machina Ultra-Bold"/>
                <a:cs typeface="Neue Machina Ultra-Bold"/>
                <a:sym typeface="Neue Machina Ultra-Bold"/>
              </a:rPr>
              <a:t>COMPANY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673273"/>
            <a:ext cx="18288000" cy="7168416"/>
            <a:chOff x="0" y="0"/>
            <a:chExt cx="4816593" cy="1887978"/>
          </a:xfrm>
        </p:grpSpPr>
        <p:sp>
          <p:nvSpPr>
            <p:cNvPr name="Freeform 3" id="3"/>
            <p:cNvSpPr/>
            <p:nvPr/>
          </p:nvSpPr>
          <p:spPr>
            <a:xfrm flipH="false" flipV="false" rot="0">
              <a:off x="0" y="0"/>
              <a:ext cx="4816592" cy="1887978"/>
            </a:xfrm>
            <a:custGeom>
              <a:avLst/>
              <a:gdLst/>
              <a:ahLst/>
              <a:cxnLst/>
              <a:rect r="r" b="b" t="t" l="l"/>
              <a:pathLst>
                <a:path h="1887978" w="4816592">
                  <a:moveTo>
                    <a:pt x="0" y="0"/>
                  </a:moveTo>
                  <a:lnTo>
                    <a:pt x="4816592" y="0"/>
                  </a:lnTo>
                  <a:lnTo>
                    <a:pt x="4816592" y="1887978"/>
                  </a:lnTo>
                  <a:lnTo>
                    <a:pt x="0" y="1887978"/>
                  </a:lnTo>
                  <a:close/>
                </a:path>
              </a:pathLst>
            </a:custGeom>
            <a:solidFill>
              <a:srgbClr val="311354"/>
            </a:solidFill>
          </p:spPr>
        </p:sp>
        <p:sp>
          <p:nvSpPr>
            <p:cNvPr name="TextBox 4" id="4"/>
            <p:cNvSpPr txBox="true"/>
            <p:nvPr/>
          </p:nvSpPr>
          <p:spPr>
            <a:xfrm>
              <a:off x="0" y="-57150"/>
              <a:ext cx="4816593" cy="1945128"/>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0" y="-3329359"/>
            <a:ext cx="18288000" cy="7824502"/>
          </a:xfrm>
          <a:custGeom>
            <a:avLst/>
            <a:gdLst/>
            <a:ahLst/>
            <a:cxnLst/>
            <a:rect r="r" b="b" t="t" l="l"/>
            <a:pathLst>
              <a:path h="7824502" w="18288000">
                <a:moveTo>
                  <a:pt x="0" y="0"/>
                </a:moveTo>
                <a:lnTo>
                  <a:pt x="18288000" y="0"/>
                </a:lnTo>
                <a:lnTo>
                  <a:pt x="18288000" y="7824502"/>
                </a:lnTo>
                <a:lnTo>
                  <a:pt x="0" y="7824502"/>
                </a:lnTo>
                <a:lnTo>
                  <a:pt x="0" y="0"/>
                </a:lnTo>
                <a:close/>
              </a:path>
            </a:pathLst>
          </a:custGeom>
          <a:blipFill>
            <a:blip r:embed="rId2">
              <a:alphaModFix amt="26000"/>
            </a:blip>
            <a:stretch>
              <a:fillRect l="0" t="0" r="0" b="-12676"/>
            </a:stretch>
          </a:blipFill>
        </p:spPr>
      </p:sp>
      <p:sp>
        <p:nvSpPr>
          <p:cNvPr name="Freeform 6" id="6"/>
          <p:cNvSpPr/>
          <p:nvPr/>
        </p:nvSpPr>
        <p:spPr>
          <a:xfrm flipH="false" flipV="false" rot="0">
            <a:off x="1038965" y="1028700"/>
            <a:ext cx="407814" cy="407814"/>
          </a:xfrm>
          <a:custGeom>
            <a:avLst/>
            <a:gdLst/>
            <a:ahLst/>
            <a:cxnLst/>
            <a:rect r="r" b="b" t="t" l="l"/>
            <a:pathLst>
              <a:path h="407814" w="407814">
                <a:moveTo>
                  <a:pt x="0" y="0"/>
                </a:moveTo>
                <a:lnTo>
                  <a:pt x="407814" y="0"/>
                </a:lnTo>
                <a:lnTo>
                  <a:pt x="407814" y="407814"/>
                </a:lnTo>
                <a:lnTo>
                  <a:pt x="0" y="4078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a:off x="1038965" y="5105400"/>
            <a:ext cx="2458735" cy="0"/>
          </a:xfrm>
          <a:prstGeom prst="line">
            <a:avLst/>
          </a:prstGeom>
          <a:ln cap="flat" w="76200">
            <a:solidFill>
              <a:srgbClr val="311354"/>
            </a:solidFill>
            <a:prstDash val="solid"/>
            <a:headEnd type="none" len="sm" w="sm"/>
            <a:tailEnd type="none" len="sm" w="sm"/>
          </a:ln>
        </p:spPr>
      </p:sp>
      <p:sp>
        <p:nvSpPr>
          <p:cNvPr name="TextBox 8" id="8"/>
          <p:cNvSpPr txBox="true"/>
          <p:nvPr/>
        </p:nvSpPr>
        <p:spPr>
          <a:xfrm rot="0">
            <a:off x="1446779" y="971550"/>
            <a:ext cx="2040656" cy="415290"/>
          </a:xfrm>
          <a:prstGeom prst="rect">
            <a:avLst/>
          </a:prstGeom>
        </p:spPr>
        <p:txBody>
          <a:bodyPr anchor="t" rtlCol="false" tIns="0" lIns="0" bIns="0" rIns="0">
            <a:spAutoFit/>
          </a:bodyPr>
          <a:lstStyle/>
          <a:p>
            <a:pPr algn="r">
              <a:lnSpc>
                <a:spcPts val="3359"/>
              </a:lnSpc>
            </a:pPr>
            <a:r>
              <a:rPr lang="en-US" sz="2400">
                <a:solidFill>
                  <a:srgbClr val="FFFFFF"/>
                </a:solidFill>
                <a:latin typeface="Neue Machina Ultra-Bold"/>
                <a:ea typeface="Neue Machina Ultra-Bold"/>
                <a:cs typeface="Neue Machina Ultra-Bold"/>
                <a:sym typeface="Neue Machina Ultra-Bold"/>
              </a:rPr>
              <a:t>Larana, Inc.</a:t>
            </a:r>
          </a:p>
        </p:txBody>
      </p:sp>
      <p:sp>
        <p:nvSpPr>
          <p:cNvPr name="TextBox 9" id="9"/>
          <p:cNvSpPr txBox="true"/>
          <p:nvPr/>
        </p:nvSpPr>
        <p:spPr>
          <a:xfrm rot="0">
            <a:off x="1028700" y="2576653"/>
            <a:ext cx="5437005" cy="758190"/>
          </a:xfrm>
          <a:prstGeom prst="rect">
            <a:avLst/>
          </a:prstGeom>
        </p:spPr>
        <p:txBody>
          <a:bodyPr anchor="t" rtlCol="false" tIns="0" lIns="0" bIns="0" rIns="0">
            <a:spAutoFit/>
          </a:bodyPr>
          <a:lstStyle/>
          <a:p>
            <a:pPr algn="l">
              <a:lnSpc>
                <a:spcPts val="5580"/>
              </a:lnSpc>
            </a:pPr>
            <a:r>
              <a:rPr lang="en-US" sz="6000">
                <a:solidFill>
                  <a:srgbClr val="FFFFFF"/>
                </a:solidFill>
                <a:latin typeface="Neue Machina"/>
                <a:ea typeface="Neue Machina"/>
                <a:cs typeface="Neue Machina"/>
                <a:sym typeface="Neue Machina"/>
              </a:rPr>
              <a:t>WHAT IS</a:t>
            </a:r>
          </a:p>
        </p:txBody>
      </p:sp>
      <p:sp>
        <p:nvSpPr>
          <p:cNvPr name="TextBox 10" id="10"/>
          <p:cNvSpPr txBox="true"/>
          <p:nvPr/>
        </p:nvSpPr>
        <p:spPr>
          <a:xfrm rot="0">
            <a:off x="1028700" y="5707612"/>
            <a:ext cx="6296245" cy="2933700"/>
          </a:xfrm>
          <a:prstGeom prst="rect">
            <a:avLst/>
          </a:prstGeom>
        </p:spPr>
        <p:txBody>
          <a:bodyPr anchor="t" rtlCol="false" tIns="0" lIns="0" bIns="0" rIns="0">
            <a:spAutoFit/>
          </a:bodyPr>
          <a:lstStyle/>
          <a:p>
            <a:pPr algn="just" marL="0" indent="0" lvl="1">
              <a:lnSpc>
                <a:spcPts val="2160"/>
              </a:lnSpc>
              <a:spcBef>
                <a:spcPct val="0"/>
              </a:spcBef>
            </a:pPr>
            <a:r>
              <a:rPr lang="en-US" sz="1800" spc="-89" strike="noStrike" u="none">
                <a:solidFill>
                  <a:srgbClr val="311354"/>
                </a:solidFill>
                <a:latin typeface="Neue Machina"/>
                <a:ea typeface="Neue Machina"/>
                <a:cs typeface="Neue Machina"/>
                <a:sym typeface="Neue Machina"/>
              </a:rPr>
              <a:t>A presentation is a formal talk, often delivered in front of an audience, aimed at conveying information, persuading others, or sharing insights on a particular topic. Presentations can take various forms, such as verbal speeches, slideshows, demonstrations, or multimedia displays. They are commonly used in academic, professional, and social settings to communicate ideas, proposals, reports, or findings. Effective presentations typically involve careful planning, organization, and delivery techniques to engage the audience and effectively convey the intended message.</a:t>
            </a:r>
          </a:p>
        </p:txBody>
      </p:sp>
      <p:sp>
        <p:nvSpPr>
          <p:cNvPr name="TextBox 11" id="11"/>
          <p:cNvSpPr txBox="true"/>
          <p:nvPr/>
        </p:nvSpPr>
        <p:spPr>
          <a:xfrm rot="0">
            <a:off x="1038965" y="3505794"/>
            <a:ext cx="10985253" cy="974978"/>
          </a:xfrm>
          <a:prstGeom prst="rect">
            <a:avLst/>
          </a:prstGeom>
        </p:spPr>
        <p:txBody>
          <a:bodyPr anchor="t" rtlCol="false" tIns="0" lIns="0" bIns="0" rIns="0">
            <a:spAutoFit/>
          </a:bodyPr>
          <a:lstStyle/>
          <a:p>
            <a:pPr algn="l">
              <a:lnSpc>
                <a:spcPts val="7067"/>
              </a:lnSpc>
            </a:pPr>
            <a:r>
              <a:rPr lang="en-US" sz="7599">
                <a:solidFill>
                  <a:srgbClr val="FFB30A"/>
                </a:solidFill>
                <a:latin typeface="Neue Machina Ultra-Bold"/>
                <a:ea typeface="Neue Machina Ultra-Bold"/>
                <a:cs typeface="Neue Machina Ultra-Bold"/>
                <a:sym typeface="Neue Machina Ultra-Bold"/>
              </a:rPr>
              <a:t>CRYPTOCURRENCY?</a:t>
            </a:r>
          </a:p>
        </p:txBody>
      </p:sp>
      <p:grpSp>
        <p:nvGrpSpPr>
          <p:cNvPr name="Group 12" id="12"/>
          <p:cNvGrpSpPr/>
          <p:nvPr/>
        </p:nvGrpSpPr>
        <p:grpSpPr>
          <a:xfrm rot="0">
            <a:off x="8359114" y="4976207"/>
            <a:ext cx="9928886" cy="7330208"/>
            <a:chOff x="0" y="0"/>
            <a:chExt cx="10321414" cy="7620000"/>
          </a:xfrm>
        </p:grpSpPr>
        <p:sp>
          <p:nvSpPr>
            <p:cNvPr name="Freeform 13" id="13"/>
            <p:cNvSpPr/>
            <p:nvPr/>
          </p:nvSpPr>
          <p:spPr>
            <a:xfrm flipH="false" flipV="false" rot="0">
              <a:off x="0" y="0"/>
              <a:ext cx="10321414" cy="7620000"/>
            </a:xfrm>
            <a:custGeom>
              <a:avLst/>
              <a:gdLst/>
              <a:ahLst/>
              <a:cxnLst/>
              <a:rect r="r" b="b" t="t" l="l"/>
              <a:pathLst>
                <a:path h="7620000" w="10321414">
                  <a:moveTo>
                    <a:pt x="9246267" y="0"/>
                  </a:moveTo>
                  <a:lnTo>
                    <a:pt x="1075147" y="0"/>
                  </a:lnTo>
                  <a:cubicBezTo>
                    <a:pt x="481666" y="0"/>
                    <a:pt x="0" y="355600"/>
                    <a:pt x="0" y="793750"/>
                  </a:cubicBezTo>
                  <a:lnTo>
                    <a:pt x="0" y="7620000"/>
                  </a:lnTo>
                  <a:lnTo>
                    <a:pt x="9246267" y="7620000"/>
                  </a:lnTo>
                  <a:cubicBezTo>
                    <a:pt x="9839748" y="7620000"/>
                    <a:pt x="10321414" y="7264400"/>
                    <a:pt x="10321414" y="6826250"/>
                  </a:cubicBezTo>
                  <a:lnTo>
                    <a:pt x="10321414" y="0"/>
                  </a:lnTo>
                  <a:lnTo>
                    <a:pt x="9246267" y="0"/>
                  </a:lnTo>
                  <a:close/>
                </a:path>
              </a:pathLst>
            </a:custGeom>
            <a:blipFill>
              <a:blip r:embed="rId5"/>
              <a:stretch>
                <a:fillRect l="0" t="-14590" r="-27159" b="-14590"/>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38965" y="1028700"/>
            <a:ext cx="407814" cy="407814"/>
          </a:xfrm>
          <a:custGeom>
            <a:avLst/>
            <a:gdLst/>
            <a:ahLst/>
            <a:cxnLst/>
            <a:rect r="r" b="b" t="t" l="l"/>
            <a:pathLst>
              <a:path h="407814" w="407814">
                <a:moveTo>
                  <a:pt x="0" y="0"/>
                </a:moveTo>
                <a:lnTo>
                  <a:pt x="407814" y="0"/>
                </a:lnTo>
                <a:lnTo>
                  <a:pt x="407814" y="407814"/>
                </a:lnTo>
                <a:lnTo>
                  <a:pt x="0" y="4078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953061" y="4480773"/>
            <a:ext cx="11269296" cy="4777527"/>
            <a:chOff x="0" y="0"/>
            <a:chExt cx="2968045" cy="1258279"/>
          </a:xfrm>
        </p:grpSpPr>
        <p:sp>
          <p:nvSpPr>
            <p:cNvPr name="Freeform 4" id="4"/>
            <p:cNvSpPr/>
            <p:nvPr/>
          </p:nvSpPr>
          <p:spPr>
            <a:xfrm flipH="false" flipV="false" rot="0">
              <a:off x="0" y="0"/>
              <a:ext cx="2968045" cy="1258279"/>
            </a:xfrm>
            <a:custGeom>
              <a:avLst/>
              <a:gdLst/>
              <a:ahLst/>
              <a:cxnLst/>
              <a:rect r="r" b="b" t="t" l="l"/>
              <a:pathLst>
                <a:path h="1258279" w="2968045">
                  <a:moveTo>
                    <a:pt x="0" y="0"/>
                  </a:moveTo>
                  <a:lnTo>
                    <a:pt x="2968045" y="0"/>
                  </a:lnTo>
                  <a:lnTo>
                    <a:pt x="2968045" y="1258279"/>
                  </a:lnTo>
                  <a:lnTo>
                    <a:pt x="0" y="1258279"/>
                  </a:lnTo>
                  <a:close/>
                </a:path>
              </a:pathLst>
            </a:custGeom>
            <a:solidFill>
              <a:srgbClr val="FFB30A"/>
            </a:solidFill>
          </p:spPr>
        </p:sp>
        <p:sp>
          <p:nvSpPr>
            <p:cNvPr name="TextBox 5" id="5"/>
            <p:cNvSpPr txBox="true"/>
            <p:nvPr/>
          </p:nvSpPr>
          <p:spPr>
            <a:xfrm>
              <a:off x="0" y="-57150"/>
              <a:ext cx="2968045" cy="1315429"/>
            </a:xfrm>
            <a:prstGeom prst="rect">
              <a:avLst/>
            </a:prstGeom>
          </p:spPr>
          <p:txBody>
            <a:bodyPr anchor="ctr" rtlCol="false" tIns="50800" lIns="50800" bIns="50800" rIns="50800"/>
            <a:lstStyle/>
            <a:p>
              <a:pPr algn="ctr">
                <a:lnSpc>
                  <a:spcPts val="3359"/>
                </a:lnSpc>
              </a:pPr>
            </a:p>
          </p:txBody>
        </p:sp>
      </p:grpSp>
      <p:sp>
        <p:nvSpPr>
          <p:cNvPr name="AutoShape 6" id="6"/>
          <p:cNvSpPr/>
          <p:nvPr/>
        </p:nvSpPr>
        <p:spPr>
          <a:xfrm>
            <a:off x="10728098" y="5105400"/>
            <a:ext cx="2458735" cy="0"/>
          </a:xfrm>
          <a:prstGeom prst="line">
            <a:avLst/>
          </a:prstGeom>
          <a:ln cap="flat" w="76200">
            <a:solidFill>
              <a:srgbClr val="311354"/>
            </a:solidFill>
            <a:prstDash val="solid"/>
            <a:headEnd type="none" len="sm" w="sm"/>
            <a:tailEnd type="none" len="sm" w="sm"/>
          </a:ln>
        </p:spPr>
      </p:sp>
      <p:grpSp>
        <p:nvGrpSpPr>
          <p:cNvPr name="Group 7" id="7"/>
          <p:cNvGrpSpPr/>
          <p:nvPr/>
        </p:nvGrpSpPr>
        <p:grpSpPr>
          <a:xfrm rot="0">
            <a:off x="1028700" y="1928092"/>
            <a:ext cx="7330208" cy="7330208"/>
            <a:chOff x="0" y="0"/>
            <a:chExt cx="3282950" cy="3282950"/>
          </a:xfrm>
        </p:grpSpPr>
        <p:sp>
          <p:nvSpPr>
            <p:cNvPr name="Freeform 8" id="8"/>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3282950"/>
                  </a:lnTo>
                  <a:lnTo>
                    <a:pt x="0" y="3282950"/>
                  </a:lnTo>
                  <a:lnTo>
                    <a:pt x="0" y="0"/>
                  </a:lnTo>
                  <a:close/>
                </a:path>
              </a:pathLst>
            </a:custGeom>
            <a:blipFill>
              <a:blip r:embed="rId4"/>
              <a:stretch>
                <a:fillRect l="-25000" t="0" r="-25000" b="0"/>
              </a:stretch>
            </a:blipFill>
          </p:spPr>
        </p:sp>
      </p:grpSp>
      <p:sp>
        <p:nvSpPr>
          <p:cNvPr name="TextBox 9" id="9"/>
          <p:cNvSpPr txBox="true"/>
          <p:nvPr/>
        </p:nvSpPr>
        <p:spPr>
          <a:xfrm rot="0">
            <a:off x="1446779" y="971550"/>
            <a:ext cx="2040656" cy="415290"/>
          </a:xfrm>
          <a:prstGeom prst="rect">
            <a:avLst/>
          </a:prstGeom>
        </p:spPr>
        <p:txBody>
          <a:bodyPr anchor="t" rtlCol="false" tIns="0" lIns="0" bIns="0" rIns="0">
            <a:spAutoFit/>
          </a:bodyPr>
          <a:lstStyle/>
          <a:p>
            <a:pPr algn="r">
              <a:lnSpc>
                <a:spcPts val="3359"/>
              </a:lnSpc>
            </a:pPr>
            <a:r>
              <a:rPr lang="en-US" sz="2400">
                <a:solidFill>
                  <a:srgbClr val="311354"/>
                </a:solidFill>
                <a:latin typeface="Neue Machina Ultra-Bold"/>
                <a:ea typeface="Neue Machina Ultra-Bold"/>
                <a:cs typeface="Neue Machina Ultra-Bold"/>
                <a:sym typeface="Neue Machina Ultra-Bold"/>
              </a:rPr>
              <a:t>Larana, Inc.</a:t>
            </a:r>
          </a:p>
        </p:txBody>
      </p:sp>
      <p:sp>
        <p:nvSpPr>
          <p:cNvPr name="TextBox 10" id="10"/>
          <p:cNvSpPr txBox="true"/>
          <p:nvPr/>
        </p:nvSpPr>
        <p:spPr>
          <a:xfrm rot="0">
            <a:off x="10717832" y="2576653"/>
            <a:ext cx="6541468" cy="758190"/>
          </a:xfrm>
          <a:prstGeom prst="rect">
            <a:avLst/>
          </a:prstGeom>
        </p:spPr>
        <p:txBody>
          <a:bodyPr anchor="t" rtlCol="false" tIns="0" lIns="0" bIns="0" rIns="0">
            <a:spAutoFit/>
          </a:bodyPr>
          <a:lstStyle/>
          <a:p>
            <a:pPr algn="l">
              <a:lnSpc>
                <a:spcPts val="5580"/>
              </a:lnSpc>
            </a:pPr>
            <a:r>
              <a:rPr lang="en-US" sz="6000">
                <a:solidFill>
                  <a:srgbClr val="311354"/>
                </a:solidFill>
                <a:latin typeface="Neue Machina"/>
                <a:ea typeface="Neue Machina"/>
                <a:cs typeface="Neue Machina"/>
                <a:sym typeface="Neue Machina"/>
              </a:rPr>
              <a:t>HISTORY AND</a:t>
            </a:r>
          </a:p>
        </p:txBody>
      </p:sp>
      <p:sp>
        <p:nvSpPr>
          <p:cNvPr name="TextBox 11" id="11"/>
          <p:cNvSpPr txBox="true"/>
          <p:nvPr/>
        </p:nvSpPr>
        <p:spPr>
          <a:xfrm rot="0">
            <a:off x="10717832" y="5707612"/>
            <a:ext cx="6296245" cy="2933700"/>
          </a:xfrm>
          <a:prstGeom prst="rect">
            <a:avLst/>
          </a:prstGeom>
        </p:spPr>
        <p:txBody>
          <a:bodyPr anchor="t" rtlCol="false" tIns="0" lIns="0" bIns="0" rIns="0">
            <a:spAutoFit/>
          </a:bodyPr>
          <a:lstStyle/>
          <a:p>
            <a:pPr algn="just" marL="0" indent="0" lvl="1">
              <a:lnSpc>
                <a:spcPts val="2160"/>
              </a:lnSpc>
              <a:spcBef>
                <a:spcPct val="0"/>
              </a:spcBef>
            </a:pPr>
            <a:r>
              <a:rPr lang="en-US" sz="1800" spc="-89" strike="noStrike" u="none">
                <a:solidFill>
                  <a:srgbClr val="311354"/>
                </a:solidFill>
                <a:latin typeface="Neue Machina"/>
                <a:ea typeface="Neue Machina"/>
                <a:cs typeface="Neue Machina"/>
                <a:sym typeface="Neue Machina"/>
              </a:rPr>
              <a:t>A presentation is a formal talk, often delivered in front of an audience, aimed at conveying information, persuading others, or sharing insights on a particular topic. Presentations can take various forms, such as verbal speeches, slideshows, demonstrations, or multimedia displays. They are commonly used in academic, professional, and social settings to communicate ideas, proposals, reports, or findings. Effective presentations typically involve careful planning, organization, and delivery techniques to engage the audience and effectively convey the intended message.</a:t>
            </a:r>
          </a:p>
        </p:txBody>
      </p:sp>
      <p:sp>
        <p:nvSpPr>
          <p:cNvPr name="TextBox 12" id="12"/>
          <p:cNvSpPr txBox="true"/>
          <p:nvPr/>
        </p:nvSpPr>
        <p:spPr>
          <a:xfrm rot="0">
            <a:off x="10728098" y="3505794"/>
            <a:ext cx="6531202" cy="974978"/>
          </a:xfrm>
          <a:prstGeom prst="rect">
            <a:avLst/>
          </a:prstGeom>
        </p:spPr>
        <p:txBody>
          <a:bodyPr anchor="t" rtlCol="false" tIns="0" lIns="0" bIns="0" rIns="0">
            <a:spAutoFit/>
          </a:bodyPr>
          <a:lstStyle/>
          <a:p>
            <a:pPr algn="l">
              <a:lnSpc>
                <a:spcPts val="7067"/>
              </a:lnSpc>
            </a:pPr>
            <a:r>
              <a:rPr lang="en-US" sz="7599">
                <a:solidFill>
                  <a:srgbClr val="FFB30A"/>
                </a:solidFill>
                <a:latin typeface="Neue Machina Ultra-Bold"/>
                <a:ea typeface="Neue Machina Ultra-Bold"/>
                <a:cs typeface="Neue Machina Ultra-Bold"/>
                <a:sym typeface="Neue Machina Ultra-Bold"/>
              </a:rPr>
              <a:t>EVOLUTION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126" y="-404941"/>
            <a:ext cx="10901188" cy="11096881"/>
            <a:chOff x="0" y="0"/>
            <a:chExt cx="2871095" cy="2922635"/>
          </a:xfrm>
        </p:grpSpPr>
        <p:sp>
          <p:nvSpPr>
            <p:cNvPr name="Freeform 3" id="3"/>
            <p:cNvSpPr/>
            <p:nvPr/>
          </p:nvSpPr>
          <p:spPr>
            <a:xfrm flipH="false" flipV="false" rot="0">
              <a:off x="0" y="0"/>
              <a:ext cx="2871095" cy="2922635"/>
            </a:xfrm>
            <a:custGeom>
              <a:avLst/>
              <a:gdLst/>
              <a:ahLst/>
              <a:cxnLst/>
              <a:rect r="r" b="b" t="t" l="l"/>
              <a:pathLst>
                <a:path h="2922635" w="2871095">
                  <a:moveTo>
                    <a:pt x="0" y="0"/>
                  </a:moveTo>
                  <a:lnTo>
                    <a:pt x="2871095" y="0"/>
                  </a:lnTo>
                  <a:lnTo>
                    <a:pt x="2871095" y="2922635"/>
                  </a:lnTo>
                  <a:lnTo>
                    <a:pt x="0" y="2922635"/>
                  </a:lnTo>
                  <a:close/>
                </a:path>
              </a:pathLst>
            </a:custGeom>
            <a:solidFill>
              <a:srgbClr val="FFB30A"/>
            </a:solidFill>
          </p:spPr>
        </p:sp>
        <p:sp>
          <p:nvSpPr>
            <p:cNvPr name="TextBox 4" id="4"/>
            <p:cNvSpPr txBox="true"/>
            <p:nvPr/>
          </p:nvSpPr>
          <p:spPr>
            <a:xfrm>
              <a:off x="0" y="-57150"/>
              <a:ext cx="2871095" cy="2979785"/>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0" y="0"/>
            <a:ext cx="9987062" cy="10287000"/>
          </a:xfrm>
          <a:custGeom>
            <a:avLst/>
            <a:gdLst/>
            <a:ahLst/>
            <a:cxnLst/>
            <a:rect r="r" b="b" t="t" l="l"/>
            <a:pathLst>
              <a:path h="10287000" w="9987062">
                <a:moveTo>
                  <a:pt x="0" y="0"/>
                </a:moveTo>
                <a:lnTo>
                  <a:pt x="9987062" y="0"/>
                </a:lnTo>
                <a:lnTo>
                  <a:pt x="9987062" y="10287000"/>
                </a:lnTo>
                <a:lnTo>
                  <a:pt x="0" y="10287000"/>
                </a:lnTo>
                <a:lnTo>
                  <a:pt x="0" y="0"/>
                </a:lnTo>
                <a:close/>
              </a:path>
            </a:pathLst>
          </a:custGeom>
          <a:blipFill>
            <a:blip r:embed="rId2">
              <a:alphaModFix amt="7999"/>
            </a:blip>
            <a:stretch>
              <a:fillRect l="-11603" t="0" r="-25733" b="0"/>
            </a:stretch>
          </a:blipFill>
        </p:spPr>
      </p:sp>
      <p:sp>
        <p:nvSpPr>
          <p:cNvPr name="Freeform 6" id="6"/>
          <p:cNvSpPr/>
          <p:nvPr/>
        </p:nvSpPr>
        <p:spPr>
          <a:xfrm flipH="false" flipV="false" rot="0">
            <a:off x="1038965" y="1028700"/>
            <a:ext cx="407814" cy="407814"/>
          </a:xfrm>
          <a:custGeom>
            <a:avLst/>
            <a:gdLst/>
            <a:ahLst/>
            <a:cxnLst/>
            <a:rect r="r" b="b" t="t" l="l"/>
            <a:pathLst>
              <a:path h="407814" w="407814">
                <a:moveTo>
                  <a:pt x="0" y="0"/>
                </a:moveTo>
                <a:lnTo>
                  <a:pt x="407814" y="0"/>
                </a:lnTo>
                <a:lnTo>
                  <a:pt x="407814" y="407814"/>
                </a:lnTo>
                <a:lnTo>
                  <a:pt x="0" y="4078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a:off x="1028700" y="5852717"/>
            <a:ext cx="2458735" cy="0"/>
          </a:xfrm>
          <a:prstGeom prst="line">
            <a:avLst/>
          </a:prstGeom>
          <a:ln cap="flat" w="76200">
            <a:solidFill>
              <a:srgbClr val="311354"/>
            </a:solidFill>
            <a:prstDash val="solid"/>
            <a:headEnd type="none" len="sm" w="sm"/>
            <a:tailEnd type="none" len="sm" w="sm"/>
          </a:ln>
        </p:spPr>
      </p:sp>
      <p:sp>
        <p:nvSpPr>
          <p:cNvPr name="TextBox 8" id="8"/>
          <p:cNvSpPr txBox="true"/>
          <p:nvPr/>
        </p:nvSpPr>
        <p:spPr>
          <a:xfrm rot="0">
            <a:off x="1028700" y="3448674"/>
            <a:ext cx="8115300" cy="1870328"/>
          </a:xfrm>
          <a:prstGeom prst="rect">
            <a:avLst/>
          </a:prstGeom>
        </p:spPr>
        <p:txBody>
          <a:bodyPr anchor="t" rtlCol="false" tIns="0" lIns="0" bIns="0" rIns="0">
            <a:spAutoFit/>
          </a:bodyPr>
          <a:lstStyle/>
          <a:p>
            <a:pPr algn="l">
              <a:lnSpc>
                <a:spcPts val="7067"/>
              </a:lnSpc>
            </a:pPr>
            <a:r>
              <a:rPr lang="en-US" sz="7599">
                <a:solidFill>
                  <a:srgbClr val="311354"/>
                </a:solidFill>
                <a:latin typeface="Neue Machina Ultra-Bold"/>
                <a:ea typeface="Neue Machina Ultra-Bold"/>
                <a:cs typeface="Neue Machina Ultra-Bold"/>
                <a:sym typeface="Neue Machina Ultra-Bold"/>
              </a:rPr>
              <a:t>AND BLOCKCHAIN</a:t>
            </a:r>
          </a:p>
        </p:txBody>
      </p:sp>
      <p:sp>
        <p:nvSpPr>
          <p:cNvPr name="TextBox 9" id="9"/>
          <p:cNvSpPr txBox="true"/>
          <p:nvPr/>
        </p:nvSpPr>
        <p:spPr>
          <a:xfrm rot="0">
            <a:off x="1446779" y="971550"/>
            <a:ext cx="2040656" cy="415290"/>
          </a:xfrm>
          <a:prstGeom prst="rect">
            <a:avLst/>
          </a:prstGeom>
        </p:spPr>
        <p:txBody>
          <a:bodyPr anchor="t" rtlCol="false" tIns="0" lIns="0" bIns="0" rIns="0">
            <a:spAutoFit/>
          </a:bodyPr>
          <a:lstStyle/>
          <a:p>
            <a:pPr algn="r">
              <a:lnSpc>
                <a:spcPts val="3359"/>
              </a:lnSpc>
            </a:pPr>
            <a:r>
              <a:rPr lang="en-US" sz="2400">
                <a:solidFill>
                  <a:srgbClr val="311354"/>
                </a:solidFill>
                <a:latin typeface="Neue Machina Ultra-Bold"/>
                <a:ea typeface="Neue Machina Ultra-Bold"/>
                <a:cs typeface="Neue Machina Ultra-Bold"/>
                <a:sym typeface="Neue Machina Ultra-Bold"/>
              </a:rPr>
              <a:t>Larana, Inc.</a:t>
            </a:r>
          </a:p>
        </p:txBody>
      </p:sp>
      <p:sp>
        <p:nvSpPr>
          <p:cNvPr name="TextBox 10" id="10"/>
          <p:cNvSpPr txBox="true"/>
          <p:nvPr/>
        </p:nvSpPr>
        <p:spPr>
          <a:xfrm rot="0">
            <a:off x="1028700" y="2509508"/>
            <a:ext cx="8426726" cy="758191"/>
          </a:xfrm>
          <a:prstGeom prst="rect">
            <a:avLst/>
          </a:prstGeom>
        </p:spPr>
        <p:txBody>
          <a:bodyPr anchor="t" rtlCol="false" tIns="0" lIns="0" bIns="0" rIns="0">
            <a:spAutoFit/>
          </a:bodyPr>
          <a:lstStyle/>
          <a:p>
            <a:pPr algn="l">
              <a:lnSpc>
                <a:spcPts val="5580"/>
              </a:lnSpc>
            </a:pPr>
            <a:r>
              <a:rPr lang="en-US" sz="6000">
                <a:solidFill>
                  <a:srgbClr val="311354"/>
                </a:solidFill>
                <a:latin typeface="Neue Machina"/>
                <a:ea typeface="Neue Machina"/>
                <a:cs typeface="Neue Machina"/>
                <a:sym typeface="Neue Machina"/>
              </a:rPr>
              <a:t>DECENTRALIZATION</a:t>
            </a:r>
          </a:p>
        </p:txBody>
      </p:sp>
      <p:sp>
        <p:nvSpPr>
          <p:cNvPr name="TextBox 11" id="11"/>
          <p:cNvSpPr txBox="true"/>
          <p:nvPr/>
        </p:nvSpPr>
        <p:spPr>
          <a:xfrm rot="0">
            <a:off x="1038965" y="6591300"/>
            <a:ext cx="6794504" cy="2667000"/>
          </a:xfrm>
          <a:prstGeom prst="rect">
            <a:avLst/>
          </a:prstGeom>
        </p:spPr>
        <p:txBody>
          <a:bodyPr anchor="t" rtlCol="false" tIns="0" lIns="0" bIns="0" rIns="0">
            <a:spAutoFit/>
          </a:bodyPr>
          <a:lstStyle/>
          <a:p>
            <a:pPr algn="just" marL="0" indent="0" lvl="1">
              <a:lnSpc>
                <a:spcPts val="2160"/>
              </a:lnSpc>
              <a:spcBef>
                <a:spcPct val="0"/>
              </a:spcBef>
            </a:pPr>
            <a:r>
              <a:rPr lang="en-US" sz="1800" spc="-89" strike="noStrike" u="none">
                <a:solidFill>
                  <a:srgbClr val="311354"/>
                </a:solidFill>
                <a:latin typeface="Neue Machina"/>
                <a:ea typeface="Neue Machina"/>
                <a:cs typeface="Neue Machina"/>
                <a:sym typeface="Neue Machina"/>
              </a:rPr>
              <a:t>A presentation is a formal talk, often delivered in front of an audience, aimed at conveying information, persuading others, or sharing insights on a particular topic. Presentations can take various forms, such as verbal speeches, slideshows, demonstrations, or multimedia displays. They are commonly used in academic, professional, and social settings to communicate ideas, proposals, reports, or findings. Effective presentations typically involve careful planning, organization, and delivery techniques to engage the audience and effectively convey the intended message.</a:t>
            </a:r>
          </a:p>
        </p:txBody>
      </p:sp>
      <p:grpSp>
        <p:nvGrpSpPr>
          <p:cNvPr name="Group 12" id="12"/>
          <p:cNvGrpSpPr/>
          <p:nvPr/>
        </p:nvGrpSpPr>
        <p:grpSpPr>
          <a:xfrm rot="0">
            <a:off x="10935157" y="1028700"/>
            <a:ext cx="6324143" cy="8229600"/>
            <a:chOff x="0" y="0"/>
            <a:chExt cx="3282950" cy="4272099"/>
          </a:xfrm>
        </p:grpSpPr>
        <p:sp>
          <p:nvSpPr>
            <p:cNvPr name="Freeform 13" id="13"/>
            <p:cNvSpPr/>
            <p:nvPr/>
          </p:nvSpPr>
          <p:spPr>
            <a:xfrm flipH="false" flipV="false" rot="0">
              <a:off x="0" y="0"/>
              <a:ext cx="3282950" cy="4272099"/>
            </a:xfrm>
            <a:custGeom>
              <a:avLst/>
              <a:gdLst/>
              <a:ahLst/>
              <a:cxnLst/>
              <a:rect r="r" b="b" t="t" l="l"/>
              <a:pathLst>
                <a:path h="4272099" w="3282950">
                  <a:moveTo>
                    <a:pt x="0" y="0"/>
                  </a:moveTo>
                  <a:lnTo>
                    <a:pt x="2532380" y="0"/>
                  </a:lnTo>
                  <a:cubicBezTo>
                    <a:pt x="2946400" y="0"/>
                    <a:pt x="3282950" y="437952"/>
                    <a:pt x="3282950" y="976716"/>
                  </a:cubicBezTo>
                  <a:lnTo>
                    <a:pt x="3282950" y="4272099"/>
                  </a:lnTo>
                  <a:lnTo>
                    <a:pt x="0" y="4272099"/>
                  </a:lnTo>
                  <a:lnTo>
                    <a:pt x="0" y="0"/>
                  </a:lnTo>
                  <a:close/>
                </a:path>
              </a:pathLst>
            </a:custGeom>
            <a:blipFill>
              <a:blip r:embed="rId5"/>
              <a:stretch>
                <a:fillRect l="0" t="-7634" r="0" b="-7634"/>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038965" y="1028700"/>
            <a:ext cx="407814" cy="407814"/>
          </a:xfrm>
          <a:custGeom>
            <a:avLst/>
            <a:gdLst/>
            <a:ahLst/>
            <a:cxnLst/>
            <a:rect r="r" b="b" t="t" l="l"/>
            <a:pathLst>
              <a:path h="407814" w="407814">
                <a:moveTo>
                  <a:pt x="0" y="0"/>
                </a:moveTo>
                <a:lnTo>
                  <a:pt x="407814" y="0"/>
                </a:lnTo>
                <a:lnTo>
                  <a:pt x="407814" y="407814"/>
                </a:lnTo>
                <a:lnTo>
                  <a:pt x="0" y="4078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1038965" y="4611667"/>
            <a:ext cx="2458735" cy="0"/>
          </a:xfrm>
          <a:prstGeom prst="line">
            <a:avLst/>
          </a:prstGeom>
          <a:ln cap="flat" w="76200">
            <a:solidFill>
              <a:srgbClr val="FFB30A"/>
            </a:solidFill>
            <a:prstDash val="solid"/>
            <a:headEnd type="none" len="sm" w="sm"/>
            <a:tailEnd type="none" len="sm" w="sm"/>
          </a:ln>
        </p:spPr>
      </p:sp>
      <p:sp>
        <p:nvSpPr>
          <p:cNvPr name="TextBox 5" id="5"/>
          <p:cNvSpPr txBox="true"/>
          <p:nvPr/>
        </p:nvSpPr>
        <p:spPr>
          <a:xfrm rot="0">
            <a:off x="1028700" y="3420099"/>
            <a:ext cx="8979065" cy="792078"/>
          </a:xfrm>
          <a:prstGeom prst="rect">
            <a:avLst/>
          </a:prstGeom>
        </p:spPr>
        <p:txBody>
          <a:bodyPr anchor="t" rtlCol="false" tIns="0" lIns="0" bIns="0" rIns="0">
            <a:spAutoFit/>
          </a:bodyPr>
          <a:lstStyle/>
          <a:p>
            <a:pPr algn="l">
              <a:lnSpc>
                <a:spcPts val="5774"/>
              </a:lnSpc>
            </a:pPr>
            <a:r>
              <a:rPr lang="en-US" sz="6209">
                <a:solidFill>
                  <a:srgbClr val="FFB30A"/>
                </a:solidFill>
                <a:latin typeface="Neue Machina Ultra-Bold"/>
                <a:ea typeface="Neue Machina Ultra-Bold"/>
                <a:cs typeface="Neue Machina Ultra-Bold"/>
                <a:sym typeface="Neue Machina Ultra-Bold"/>
              </a:rPr>
              <a:t>CRYPTOCURRENCY</a:t>
            </a:r>
          </a:p>
        </p:txBody>
      </p:sp>
      <p:grpSp>
        <p:nvGrpSpPr>
          <p:cNvPr name="Group 6" id="6"/>
          <p:cNvGrpSpPr/>
          <p:nvPr/>
        </p:nvGrpSpPr>
        <p:grpSpPr>
          <a:xfrm rot="0">
            <a:off x="10007765" y="1927264"/>
            <a:ext cx="2707367" cy="2684403"/>
            <a:chOff x="0" y="0"/>
            <a:chExt cx="713051" cy="707003"/>
          </a:xfrm>
        </p:grpSpPr>
        <p:sp>
          <p:nvSpPr>
            <p:cNvPr name="Freeform 7" id="7"/>
            <p:cNvSpPr/>
            <p:nvPr/>
          </p:nvSpPr>
          <p:spPr>
            <a:xfrm flipH="false" flipV="false" rot="0">
              <a:off x="0" y="0"/>
              <a:ext cx="713051" cy="707003"/>
            </a:xfrm>
            <a:custGeom>
              <a:avLst/>
              <a:gdLst/>
              <a:ahLst/>
              <a:cxnLst/>
              <a:rect r="r" b="b" t="t" l="l"/>
              <a:pathLst>
                <a:path h="707003" w="713051">
                  <a:moveTo>
                    <a:pt x="60051" y="0"/>
                  </a:moveTo>
                  <a:lnTo>
                    <a:pt x="653000" y="0"/>
                  </a:lnTo>
                  <a:cubicBezTo>
                    <a:pt x="686165" y="0"/>
                    <a:pt x="713051" y="26886"/>
                    <a:pt x="713051" y="60051"/>
                  </a:cubicBezTo>
                  <a:lnTo>
                    <a:pt x="713051" y="646952"/>
                  </a:lnTo>
                  <a:cubicBezTo>
                    <a:pt x="713051" y="680117"/>
                    <a:pt x="686165" y="707003"/>
                    <a:pt x="653000" y="707003"/>
                  </a:cubicBezTo>
                  <a:lnTo>
                    <a:pt x="60051" y="707003"/>
                  </a:lnTo>
                  <a:cubicBezTo>
                    <a:pt x="26886" y="707003"/>
                    <a:pt x="0" y="680117"/>
                    <a:pt x="0" y="646952"/>
                  </a:cubicBezTo>
                  <a:lnTo>
                    <a:pt x="0" y="60051"/>
                  </a:lnTo>
                  <a:cubicBezTo>
                    <a:pt x="0" y="26886"/>
                    <a:pt x="26886" y="0"/>
                    <a:pt x="60051" y="0"/>
                  </a:cubicBezTo>
                  <a:close/>
                </a:path>
              </a:pathLst>
            </a:custGeom>
            <a:solidFill>
              <a:srgbClr val="FFB30A"/>
            </a:solidFill>
          </p:spPr>
        </p:sp>
        <p:sp>
          <p:nvSpPr>
            <p:cNvPr name="TextBox 8" id="8"/>
            <p:cNvSpPr txBox="true"/>
            <p:nvPr/>
          </p:nvSpPr>
          <p:spPr>
            <a:xfrm>
              <a:off x="0" y="-57150"/>
              <a:ext cx="713051" cy="764153"/>
            </a:xfrm>
            <a:prstGeom prst="rect">
              <a:avLst/>
            </a:prstGeom>
          </p:spPr>
          <p:txBody>
            <a:bodyPr anchor="ctr" rtlCol="false" tIns="50800" lIns="50800" bIns="50800" rIns="50800"/>
            <a:lstStyle/>
            <a:p>
              <a:pPr algn="ctr">
                <a:lnSpc>
                  <a:spcPts val="3359"/>
                </a:lnSpc>
              </a:pPr>
            </a:p>
          </p:txBody>
        </p:sp>
      </p:grpSp>
      <p:sp>
        <p:nvSpPr>
          <p:cNvPr name="Freeform 9" id="9"/>
          <p:cNvSpPr/>
          <p:nvPr/>
        </p:nvSpPr>
        <p:spPr>
          <a:xfrm flipH="false" flipV="false" rot="0">
            <a:off x="10919370" y="2563327"/>
            <a:ext cx="884157" cy="912357"/>
          </a:xfrm>
          <a:custGeom>
            <a:avLst/>
            <a:gdLst/>
            <a:ahLst/>
            <a:cxnLst/>
            <a:rect r="r" b="b" t="t" l="l"/>
            <a:pathLst>
              <a:path h="912357" w="884157">
                <a:moveTo>
                  <a:pt x="0" y="0"/>
                </a:moveTo>
                <a:lnTo>
                  <a:pt x="884157" y="0"/>
                </a:lnTo>
                <a:lnTo>
                  <a:pt x="884157" y="912357"/>
                </a:lnTo>
                <a:lnTo>
                  <a:pt x="0" y="9123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0" id="10"/>
          <p:cNvGrpSpPr/>
          <p:nvPr/>
        </p:nvGrpSpPr>
        <p:grpSpPr>
          <a:xfrm rot="0">
            <a:off x="13163525" y="1927264"/>
            <a:ext cx="2707367" cy="2684403"/>
            <a:chOff x="0" y="0"/>
            <a:chExt cx="713051" cy="707003"/>
          </a:xfrm>
        </p:grpSpPr>
        <p:sp>
          <p:nvSpPr>
            <p:cNvPr name="Freeform 11" id="11"/>
            <p:cNvSpPr/>
            <p:nvPr/>
          </p:nvSpPr>
          <p:spPr>
            <a:xfrm flipH="false" flipV="false" rot="0">
              <a:off x="0" y="0"/>
              <a:ext cx="713051" cy="707003"/>
            </a:xfrm>
            <a:custGeom>
              <a:avLst/>
              <a:gdLst/>
              <a:ahLst/>
              <a:cxnLst/>
              <a:rect r="r" b="b" t="t" l="l"/>
              <a:pathLst>
                <a:path h="707003" w="713051">
                  <a:moveTo>
                    <a:pt x="60051" y="0"/>
                  </a:moveTo>
                  <a:lnTo>
                    <a:pt x="653000" y="0"/>
                  </a:lnTo>
                  <a:cubicBezTo>
                    <a:pt x="686165" y="0"/>
                    <a:pt x="713051" y="26886"/>
                    <a:pt x="713051" y="60051"/>
                  </a:cubicBezTo>
                  <a:lnTo>
                    <a:pt x="713051" y="646952"/>
                  </a:lnTo>
                  <a:cubicBezTo>
                    <a:pt x="713051" y="680117"/>
                    <a:pt x="686165" y="707003"/>
                    <a:pt x="653000" y="707003"/>
                  </a:cubicBezTo>
                  <a:lnTo>
                    <a:pt x="60051" y="707003"/>
                  </a:lnTo>
                  <a:cubicBezTo>
                    <a:pt x="26886" y="707003"/>
                    <a:pt x="0" y="680117"/>
                    <a:pt x="0" y="646952"/>
                  </a:cubicBezTo>
                  <a:lnTo>
                    <a:pt x="0" y="60051"/>
                  </a:lnTo>
                  <a:cubicBezTo>
                    <a:pt x="0" y="26886"/>
                    <a:pt x="26886" y="0"/>
                    <a:pt x="60051" y="0"/>
                  </a:cubicBezTo>
                  <a:close/>
                </a:path>
              </a:pathLst>
            </a:custGeom>
            <a:solidFill>
              <a:srgbClr val="FFB30A"/>
            </a:solidFill>
          </p:spPr>
        </p:sp>
        <p:sp>
          <p:nvSpPr>
            <p:cNvPr name="TextBox 12" id="12"/>
            <p:cNvSpPr txBox="true"/>
            <p:nvPr/>
          </p:nvSpPr>
          <p:spPr>
            <a:xfrm>
              <a:off x="0" y="-57150"/>
              <a:ext cx="713051" cy="764153"/>
            </a:xfrm>
            <a:prstGeom prst="rect">
              <a:avLst/>
            </a:prstGeom>
          </p:spPr>
          <p:txBody>
            <a:bodyPr anchor="ctr" rtlCol="false" tIns="50800" lIns="50800" bIns="50800" rIns="50800"/>
            <a:lstStyle/>
            <a:p>
              <a:pPr algn="ctr">
                <a:lnSpc>
                  <a:spcPts val="3359"/>
                </a:lnSpc>
              </a:pPr>
            </a:p>
          </p:txBody>
        </p:sp>
      </p:grpSp>
      <p:grpSp>
        <p:nvGrpSpPr>
          <p:cNvPr name="Group 13" id="13"/>
          <p:cNvGrpSpPr/>
          <p:nvPr/>
        </p:nvGrpSpPr>
        <p:grpSpPr>
          <a:xfrm rot="0">
            <a:off x="10007765" y="5327294"/>
            <a:ext cx="2707367" cy="2684403"/>
            <a:chOff x="0" y="0"/>
            <a:chExt cx="713051" cy="707003"/>
          </a:xfrm>
        </p:grpSpPr>
        <p:sp>
          <p:nvSpPr>
            <p:cNvPr name="Freeform 14" id="14"/>
            <p:cNvSpPr/>
            <p:nvPr/>
          </p:nvSpPr>
          <p:spPr>
            <a:xfrm flipH="false" flipV="false" rot="0">
              <a:off x="0" y="0"/>
              <a:ext cx="713051" cy="707003"/>
            </a:xfrm>
            <a:custGeom>
              <a:avLst/>
              <a:gdLst/>
              <a:ahLst/>
              <a:cxnLst/>
              <a:rect r="r" b="b" t="t" l="l"/>
              <a:pathLst>
                <a:path h="707003" w="713051">
                  <a:moveTo>
                    <a:pt x="60051" y="0"/>
                  </a:moveTo>
                  <a:lnTo>
                    <a:pt x="653000" y="0"/>
                  </a:lnTo>
                  <a:cubicBezTo>
                    <a:pt x="686165" y="0"/>
                    <a:pt x="713051" y="26886"/>
                    <a:pt x="713051" y="60051"/>
                  </a:cubicBezTo>
                  <a:lnTo>
                    <a:pt x="713051" y="646952"/>
                  </a:lnTo>
                  <a:cubicBezTo>
                    <a:pt x="713051" y="680117"/>
                    <a:pt x="686165" y="707003"/>
                    <a:pt x="653000" y="707003"/>
                  </a:cubicBezTo>
                  <a:lnTo>
                    <a:pt x="60051" y="707003"/>
                  </a:lnTo>
                  <a:cubicBezTo>
                    <a:pt x="26886" y="707003"/>
                    <a:pt x="0" y="680117"/>
                    <a:pt x="0" y="646952"/>
                  </a:cubicBezTo>
                  <a:lnTo>
                    <a:pt x="0" y="60051"/>
                  </a:lnTo>
                  <a:cubicBezTo>
                    <a:pt x="0" y="26886"/>
                    <a:pt x="26886" y="0"/>
                    <a:pt x="60051" y="0"/>
                  </a:cubicBezTo>
                  <a:close/>
                </a:path>
              </a:pathLst>
            </a:custGeom>
            <a:solidFill>
              <a:srgbClr val="FFB30A"/>
            </a:solidFill>
          </p:spPr>
        </p:sp>
        <p:sp>
          <p:nvSpPr>
            <p:cNvPr name="TextBox 15" id="15"/>
            <p:cNvSpPr txBox="true"/>
            <p:nvPr/>
          </p:nvSpPr>
          <p:spPr>
            <a:xfrm>
              <a:off x="0" y="-57150"/>
              <a:ext cx="713051" cy="764153"/>
            </a:xfrm>
            <a:prstGeom prst="rect">
              <a:avLst/>
            </a:prstGeom>
          </p:spPr>
          <p:txBody>
            <a:bodyPr anchor="ctr" rtlCol="false" tIns="50800" lIns="50800" bIns="50800" rIns="50800"/>
            <a:lstStyle/>
            <a:p>
              <a:pPr algn="ctr">
                <a:lnSpc>
                  <a:spcPts val="3359"/>
                </a:lnSpc>
              </a:pPr>
            </a:p>
          </p:txBody>
        </p:sp>
      </p:grpSp>
      <p:grpSp>
        <p:nvGrpSpPr>
          <p:cNvPr name="Group 16" id="16"/>
          <p:cNvGrpSpPr/>
          <p:nvPr/>
        </p:nvGrpSpPr>
        <p:grpSpPr>
          <a:xfrm rot="0">
            <a:off x="13163525" y="5327294"/>
            <a:ext cx="2707367" cy="2684403"/>
            <a:chOff x="0" y="0"/>
            <a:chExt cx="713051" cy="707003"/>
          </a:xfrm>
        </p:grpSpPr>
        <p:sp>
          <p:nvSpPr>
            <p:cNvPr name="Freeform 17" id="17"/>
            <p:cNvSpPr/>
            <p:nvPr/>
          </p:nvSpPr>
          <p:spPr>
            <a:xfrm flipH="false" flipV="false" rot="0">
              <a:off x="0" y="0"/>
              <a:ext cx="713051" cy="707003"/>
            </a:xfrm>
            <a:custGeom>
              <a:avLst/>
              <a:gdLst/>
              <a:ahLst/>
              <a:cxnLst/>
              <a:rect r="r" b="b" t="t" l="l"/>
              <a:pathLst>
                <a:path h="707003" w="713051">
                  <a:moveTo>
                    <a:pt x="60051" y="0"/>
                  </a:moveTo>
                  <a:lnTo>
                    <a:pt x="653000" y="0"/>
                  </a:lnTo>
                  <a:cubicBezTo>
                    <a:pt x="686165" y="0"/>
                    <a:pt x="713051" y="26886"/>
                    <a:pt x="713051" y="60051"/>
                  </a:cubicBezTo>
                  <a:lnTo>
                    <a:pt x="713051" y="646952"/>
                  </a:lnTo>
                  <a:cubicBezTo>
                    <a:pt x="713051" y="680117"/>
                    <a:pt x="686165" y="707003"/>
                    <a:pt x="653000" y="707003"/>
                  </a:cubicBezTo>
                  <a:lnTo>
                    <a:pt x="60051" y="707003"/>
                  </a:lnTo>
                  <a:cubicBezTo>
                    <a:pt x="26886" y="707003"/>
                    <a:pt x="0" y="680117"/>
                    <a:pt x="0" y="646952"/>
                  </a:cubicBezTo>
                  <a:lnTo>
                    <a:pt x="0" y="60051"/>
                  </a:lnTo>
                  <a:cubicBezTo>
                    <a:pt x="0" y="26886"/>
                    <a:pt x="26886" y="0"/>
                    <a:pt x="60051" y="0"/>
                  </a:cubicBezTo>
                  <a:close/>
                </a:path>
              </a:pathLst>
            </a:custGeom>
            <a:solidFill>
              <a:srgbClr val="FFB30A"/>
            </a:solidFill>
          </p:spPr>
        </p:sp>
        <p:sp>
          <p:nvSpPr>
            <p:cNvPr name="TextBox 18" id="18"/>
            <p:cNvSpPr txBox="true"/>
            <p:nvPr/>
          </p:nvSpPr>
          <p:spPr>
            <a:xfrm>
              <a:off x="0" y="-57150"/>
              <a:ext cx="713051" cy="764153"/>
            </a:xfrm>
            <a:prstGeom prst="rect">
              <a:avLst/>
            </a:prstGeom>
          </p:spPr>
          <p:txBody>
            <a:bodyPr anchor="ctr" rtlCol="false" tIns="50800" lIns="50800" bIns="50800" rIns="50800"/>
            <a:lstStyle/>
            <a:p>
              <a:pPr algn="ctr">
                <a:lnSpc>
                  <a:spcPts val="3359"/>
                </a:lnSpc>
              </a:pPr>
            </a:p>
          </p:txBody>
        </p:sp>
      </p:grpSp>
      <p:sp>
        <p:nvSpPr>
          <p:cNvPr name="Freeform 19" id="19"/>
          <p:cNvSpPr/>
          <p:nvPr/>
        </p:nvSpPr>
        <p:spPr>
          <a:xfrm flipH="false" flipV="false" rot="0">
            <a:off x="13993526" y="2563327"/>
            <a:ext cx="843395" cy="852697"/>
          </a:xfrm>
          <a:custGeom>
            <a:avLst/>
            <a:gdLst/>
            <a:ahLst/>
            <a:cxnLst/>
            <a:rect r="r" b="b" t="t" l="l"/>
            <a:pathLst>
              <a:path h="852697" w="843395">
                <a:moveTo>
                  <a:pt x="0" y="0"/>
                </a:moveTo>
                <a:lnTo>
                  <a:pt x="843395" y="0"/>
                </a:lnTo>
                <a:lnTo>
                  <a:pt x="843395" y="852696"/>
                </a:lnTo>
                <a:lnTo>
                  <a:pt x="0" y="8526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0" id="20"/>
          <p:cNvSpPr/>
          <p:nvPr/>
        </p:nvSpPr>
        <p:spPr>
          <a:xfrm flipH="false" flipV="false" rot="0">
            <a:off x="10919370" y="5970002"/>
            <a:ext cx="884157" cy="910648"/>
          </a:xfrm>
          <a:custGeom>
            <a:avLst/>
            <a:gdLst/>
            <a:ahLst/>
            <a:cxnLst/>
            <a:rect r="r" b="b" t="t" l="l"/>
            <a:pathLst>
              <a:path h="910648" w="884157">
                <a:moveTo>
                  <a:pt x="0" y="0"/>
                </a:moveTo>
                <a:lnTo>
                  <a:pt x="884157" y="0"/>
                </a:lnTo>
                <a:lnTo>
                  <a:pt x="884157" y="910648"/>
                </a:lnTo>
                <a:lnTo>
                  <a:pt x="0" y="91064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1" id="21"/>
          <p:cNvSpPr/>
          <p:nvPr/>
        </p:nvSpPr>
        <p:spPr>
          <a:xfrm flipH="false" flipV="false" rot="0">
            <a:off x="13964642" y="5970002"/>
            <a:ext cx="1015936" cy="910648"/>
          </a:xfrm>
          <a:custGeom>
            <a:avLst/>
            <a:gdLst/>
            <a:ahLst/>
            <a:cxnLst/>
            <a:rect r="r" b="b" t="t" l="l"/>
            <a:pathLst>
              <a:path h="910648" w="1015936">
                <a:moveTo>
                  <a:pt x="0" y="0"/>
                </a:moveTo>
                <a:lnTo>
                  <a:pt x="1015937" y="0"/>
                </a:lnTo>
                <a:lnTo>
                  <a:pt x="1015937" y="910648"/>
                </a:lnTo>
                <a:lnTo>
                  <a:pt x="0" y="91064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2" id="22"/>
          <p:cNvSpPr txBox="true"/>
          <p:nvPr/>
        </p:nvSpPr>
        <p:spPr>
          <a:xfrm rot="0">
            <a:off x="1038965" y="5143500"/>
            <a:ext cx="8105035" cy="2133600"/>
          </a:xfrm>
          <a:prstGeom prst="rect">
            <a:avLst/>
          </a:prstGeom>
        </p:spPr>
        <p:txBody>
          <a:bodyPr anchor="t" rtlCol="false" tIns="0" lIns="0" bIns="0" rIns="0">
            <a:spAutoFit/>
          </a:bodyPr>
          <a:lstStyle/>
          <a:p>
            <a:pPr algn="just" marL="0" indent="0" lvl="1">
              <a:lnSpc>
                <a:spcPts val="2160"/>
              </a:lnSpc>
              <a:spcBef>
                <a:spcPct val="0"/>
              </a:spcBef>
            </a:pPr>
            <a:r>
              <a:rPr lang="en-US" sz="1800" spc="-89" strike="noStrike" u="none">
                <a:solidFill>
                  <a:srgbClr val="FFFFFF"/>
                </a:solidFill>
                <a:latin typeface="Neue Machina"/>
                <a:ea typeface="Neue Machina"/>
                <a:cs typeface="Neue Machina"/>
                <a:sym typeface="Neue Machina"/>
              </a:rPr>
              <a:t>A presentation is a formal talk, often delivered in front of an audience, aimed at conveying information, persuading others, or sharing insights on a particular topic. Presentations can take various forms, such as verbal speeches, slideshows, demonstrations, or multimedia displays. They are commonly used in academic, professional, and social settings to communicate ideas, proposals, reports, or findings. Effective presentations typically involve careful planning, organization, and delivery techniques to engage the audience and effectively convey the intended message.</a:t>
            </a:r>
          </a:p>
        </p:txBody>
      </p:sp>
      <p:sp>
        <p:nvSpPr>
          <p:cNvPr name="TextBox 23" id="23"/>
          <p:cNvSpPr txBox="true"/>
          <p:nvPr/>
        </p:nvSpPr>
        <p:spPr>
          <a:xfrm rot="0">
            <a:off x="1446779" y="971550"/>
            <a:ext cx="2040656" cy="415290"/>
          </a:xfrm>
          <a:prstGeom prst="rect">
            <a:avLst/>
          </a:prstGeom>
        </p:spPr>
        <p:txBody>
          <a:bodyPr anchor="t" rtlCol="false" tIns="0" lIns="0" bIns="0" rIns="0">
            <a:spAutoFit/>
          </a:bodyPr>
          <a:lstStyle/>
          <a:p>
            <a:pPr algn="r">
              <a:lnSpc>
                <a:spcPts val="3359"/>
              </a:lnSpc>
            </a:pPr>
            <a:r>
              <a:rPr lang="en-US" sz="2400">
                <a:solidFill>
                  <a:srgbClr val="FFFFFF"/>
                </a:solidFill>
                <a:latin typeface="Neue Machina Ultra-Bold"/>
                <a:ea typeface="Neue Machina Ultra-Bold"/>
                <a:cs typeface="Neue Machina Ultra-Bold"/>
                <a:sym typeface="Neue Machina Ultra-Bold"/>
              </a:rPr>
              <a:t>Larana, Inc.</a:t>
            </a:r>
          </a:p>
        </p:txBody>
      </p:sp>
      <p:sp>
        <p:nvSpPr>
          <p:cNvPr name="TextBox 24" id="24"/>
          <p:cNvSpPr txBox="true"/>
          <p:nvPr/>
        </p:nvSpPr>
        <p:spPr>
          <a:xfrm rot="0">
            <a:off x="1028700" y="2509508"/>
            <a:ext cx="7055320" cy="758191"/>
          </a:xfrm>
          <a:prstGeom prst="rect">
            <a:avLst/>
          </a:prstGeom>
        </p:spPr>
        <p:txBody>
          <a:bodyPr anchor="t" rtlCol="false" tIns="0" lIns="0" bIns="0" rIns="0">
            <a:spAutoFit/>
          </a:bodyPr>
          <a:lstStyle/>
          <a:p>
            <a:pPr algn="l">
              <a:lnSpc>
                <a:spcPts val="5580"/>
              </a:lnSpc>
            </a:pPr>
            <a:r>
              <a:rPr lang="en-US" sz="6000">
                <a:solidFill>
                  <a:srgbClr val="FFFFFF"/>
                </a:solidFill>
                <a:latin typeface="Neue Machina"/>
                <a:ea typeface="Neue Machina"/>
                <a:cs typeface="Neue Machina"/>
                <a:sym typeface="Neue Machina"/>
              </a:rPr>
              <a:t>BENEFIT OF</a:t>
            </a:r>
          </a:p>
        </p:txBody>
      </p:sp>
      <p:sp>
        <p:nvSpPr>
          <p:cNvPr name="TextBox 25" id="25"/>
          <p:cNvSpPr txBox="true"/>
          <p:nvPr/>
        </p:nvSpPr>
        <p:spPr>
          <a:xfrm rot="0">
            <a:off x="10538077" y="3644805"/>
            <a:ext cx="1646743" cy="330799"/>
          </a:xfrm>
          <a:prstGeom prst="rect">
            <a:avLst/>
          </a:prstGeom>
        </p:spPr>
        <p:txBody>
          <a:bodyPr anchor="t" rtlCol="false" tIns="0" lIns="0" bIns="0" rIns="0">
            <a:spAutoFit/>
          </a:bodyPr>
          <a:lstStyle/>
          <a:p>
            <a:pPr algn="ctr" marL="0" indent="0" lvl="1">
              <a:lnSpc>
                <a:spcPts val="2524"/>
              </a:lnSpc>
              <a:spcBef>
                <a:spcPct val="0"/>
              </a:spcBef>
            </a:pPr>
            <a:r>
              <a:rPr lang="en-US" sz="2104" spc="-105">
                <a:solidFill>
                  <a:srgbClr val="311354"/>
                </a:solidFill>
                <a:latin typeface="Neue Machina Ultra-Bold"/>
                <a:ea typeface="Neue Machina Ultra-Bold"/>
                <a:cs typeface="Neue Machina Ultra-Bold"/>
                <a:sym typeface="Neue Machina Ultra-Bold"/>
              </a:rPr>
              <a:t>Benefit 01</a:t>
            </a:r>
          </a:p>
        </p:txBody>
      </p:sp>
      <p:sp>
        <p:nvSpPr>
          <p:cNvPr name="TextBox 26" id="26"/>
          <p:cNvSpPr txBox="true"/>
          <p:nvPr/>
        </p:nvSpPr>
        <p:spPr>
          <a:xfrm rot="0">
            <a:off x="13693837" y="3644805"/>
            <a:ext cx="1646743" cy="330799"/>
          </a:xfrm>
          <a:prstGeom prst="rect">
            <a:avLst/>
          </a:prstGeom>
        </p:spPr>
        <p:txBody>
          <a:bodyPr anchor="t" rtlCol="false" tIns="0" lIns="0" bIns="0" rIns="0">
            <a:spAutoFit/>
          </a:bodyPr>
          <a:lstStyle/>
          <a:p>
            <a:pPr algn="ctr" marL="0" indent="0" lvl="1">
              <a:lnSpc>
                <a:spcPts val="2524"/>
              </a:lnSpc>
              <a:spcBef>
                <a:spcPct val="0"/>
              </a:spcBef>
            </a:pPr>
            <a:r>
              <a:rPr lang="en-US" sz="2104" spc="-105">
                <a:solidFill>
                  <a:srgbClr val="311354"/>
                </a:solidFill>
                <a:latin typeface="Neue Machina Ultra-Bold"/>
                <a:ea typeface="Neue Machina Ultra-Bold"/>
                <a:cs typeface="Neue Machina Ultra-Bold"/>
                <a:sym typeface="Neue Machina Ultra-Bold"/>
              </a:rPr>
              <a:t>Benefit 02</a:t>
            </a:r>
          </a:p>
        </p:txBody>
      </p:sp>
      <p:sp>
        <p:nvSpPr>
          <p:cNvPr name="TextBox 27" id="27"/>
          <p:cNvSpPr txBox="true"/>
          <p:nvPr/>
        </p:nvSpPr>
        <p:spPr>
          <a:xfrm rot="0">
            <a:off x="10538077" y="7038190"/>
            <a:ext cx="1646743" cy="330799"/>
          </a:xfrm>
          <a:prstGeom prst="rect">
            <a:avLst/>
          </a:prstGeom>
        </p:spPr>
        <p:txBody>
          <a:bodyPr anchor="t" rtlCol="false" tIns="0" lIns="0" bIns="0" rIns="0">
            <a:spAutoFit/>
          </a:bodyPr>
          <a:lstStyle/>
          <a:p>
            <a:pPr algn="ctr" marL="0" indent="0" lvl="1">
              <a:lnSpc>
                <a:spcPts val="2524"/>
              </a:lnSpc>
              <a:spcBef>
                <a:spcPct val="0"/>
              </a:spcBef>
            </a:pPr>
            <a:r>
              <a:rPr lang="en-US" sz="2104" spc="-105">
                <a:solidFill>
                  <a:srgbClr val="311354"/>
                </a:solidFill>
                <a:latin typeface="Neue Machina Ultra-Bold"/>
                <a:ea typeface="Neue Machina Ultra-Bold"/>
                <a:cs typeface="Neue Machina Ultra-Bold"/>
                <a:sym typeface="Neue Machina Ultra-Bold"/>
              </a:rPr>
              <a:t>Benefit 03</a:t>
            </a:r>
          </a:p>
        </p:txBody>
      </p:sp>
      <p:sp>
        <p:nvSpPr>
          <p:cNvPr name="TextBox 28" id="28"/>
          <p:cNvSpPr txBox="true"/>
          <p:nvPr/>
        </p:nvSpPr>
        <p:spPr>
          <a:xfrm rot="0">
            <a:off x="13693837" y="7038190"/>
            <a:ext cx="1646743" cy="330799"/>
          </a:xfrm>
          <a:prstGeom prst="rect">
            <a:avLst/>
          </a:prstGeom>
        </p:spPr>
        <p:txBody>
          <a:bodyPr anchor="t" rtlCol="false" tIns="0" lIns="0" bIns="0" rIns="0">
            <a:spAutoFit/>
          </a:bodyPr>
          <a:lstStyle/>
          <a:p>
            <a:pPr algn="ctr" marL="0" indent="0" lvl="1">
              <a:lnSpc>
                <a:spcPts val="2524"/>
              </a:lnSpc>
              <a:spcBef>
                <a:spcPct val="0"/>
              </a:spcBef>
            </a:pPr>
            <a:r>
              <a:rPr lang="en-US" sz="2104" spc="-105">
                <a:solidFill>
                  <a:srgbClr val="311354"/>
                </a:solidFill>
                <a:latin typeface="Neue Machina Ultra-Bold"/>
                <a:ea typeface="Neue Machina Ultra-Bold"/>
                <a:cs typeface="Neue Machina Ultra-Bold"/>
                <a:sym typeface="Neue Machina Ultra-Bold"/>
              </a:rPr>
              <a:t>Benefit 04</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38965" y="1028700"/>
            <a:ext cx="407814" cy="407814"/>
          </a:xfrm>
          <a:custGeom>
            <a:avLst/>
            <a:gdLst/>
            <a:ahLst/>
            <a:cxnLst/>
            <a:rect r="r" b="b" t="t" l="l"/>
            <a:pathLst>
              <a:path h="407814" w="407814">
                <a:moveTo>
                  <a:pt x="0" y="0"/>
                </a:moveTo>
                <a:lnTo>
                  <a:pt x="407814" y="0"/>
                </a:lnTo>
                <a:lnTo>
                  <a:pt x="407814" y="407814"/>
                </a:lnTo>
                <a:lnTo>
                  <a:pt x="0" y="4078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1028700" y="4745587"/>
            <a:ext cx="2458735" cy="0"/>
          </a:xfrm>
          <a:prstGeom prst="line">
            <a:avLst/>
          </a:prstGeom>
          <a:ln cap="flat" w="76200">
            <a:solidFill>
              <a:srgbClr val="311354"/>
            </a:solidFill>
            <a:prstDash val="solid"/>
            <a:headEnd type="none" len="sm" w="sm"/>
            <a:tailEnd type="none" len="sm" w="sm"/>
          </a:ln>
        </p:spPr>
      </p:sp>
      <p:grpSp>
        <p:nvGrpSpPr>
          <p:cNvPr name="Group 4" id="4"/>
          <p:cNvGrpSpPr/>
          <p:nvPr/>
        </p:nvGrpSpPr>
        <p:grpSpPr>
          <a:xfrm rot="0">
            <a:off x="0" y="5143500"/>
            <a:ext cx="18288000" cy="5143500"/>
            <a:chOff x="0" y="0"/>
            <a:chExt cx="4816593" cy="1354667"/>
          </a:xfrm>
        </p:grpSpPr>
        <p:sp>
          <p:nvSpPr>
            <p:cNvPr name="Freeform 5" id="5"/>
            <p:cNvSpPr/>
            <p:nvPr/>
          </p:nvSpPr>
          <p:spPr>
            <a:xfrm flipH="false" flipV="false" rot="0">
              <a:off x="0" y="0"/>
              <a:ext cx="4816592" cy="1354667"/>
            </a:xfrm>
            <a:custGeom>
              <a:avLst/>
              <a:gdLst/>
              <a:ahLst/>
              <a:cxnLst/>
              <a:rect r="r" b="b" t="t" l="l"/>
              <a:pathLst>
                <a:path h="1354667" w="4816592">
                  <a:moveTo>
                    <a:pt x="0" y="0"/>
                  </a:moveTo>
                  <a:lnTo>
                    <a:pt x="4816592" y="0"/>
                  </a:lnTo>
                  <a:lnTo>
                    <a:pt x="4816592" y="1354667"/>
                  </a:lnTo>
                  <a:lnTo>
                    <a:pt x="0" y="1354667"/>
                  </a:lnTo>
                  <a:close/>
                </a:path>
              </a:pathLst>
            </a:custGeom>
            <a:solidFill>
              <a:srgbClr val="311354"/>
            </a:solidFill>
          </p:spPr>
        </p:sp>
        <p:sp>
          <p:nvSpPr>
            <p:cNvPr name="TextBox 6" id="6"/>
            <p:cNvSpPr txBox="true"/>
            <p:nvPr/>
          </p:nvSpPr>
          <p:spPr>
            <a:xfrm>
              <a:off x="0" y="-57150"/>
              <a:ext cx="4816593" cy="1411817"/>
            </a:xfrm>
            <a:prstGeom prst="rect">
              <a:avLst/>
            </a:prstGeom>
          </p:spPr>
          <p:txBody>
            <a:bodyPr anchor="ctr" rtlCol="false" tIns="50800" lIns="50800" bIns="50800" rIns="50800"/>
            <a:lstStyle/>
            <a:p>
              <a:pPr algn="ctr">
                <a:lnSpc>
                  <a:spcPts val="3359"/>
                </a:lnSpc>
              </a:pPr>
            </a:p>
          </p:txBody>
        </p:sp>
      </p:grpSp>
      <p:sp>
        <p:nvSpPr>
          <p:cNvPr name="Freeform 7" id="7"/>
          <p:cNvSpPr/>
          <p:nvPr/>
        </p:nvSpPr>
        <p:spPr>
          <a:xfrm flipH="false" flipV="false" rot="0">
            <a:off x="0" y="5143500"/>
            <a:ext cx="18288000" cy="8229600"/>
          </a:xfrm>
          <a:custGeom>
            <a:avLst/>
            <a:gdLst/>
            <a:ahLst/>
            <a:cxnLst/>
            <a:rect r="r" b="b" t="t" l="l"/>
            <a:pathLst>
              <a:path h="8229600" w="18288000">
                <a:moveTo>
                  <a:pt x="0" y="0"/>
                </a:moveTo>
                <a:lnTo>
                  <a:pt x="18288000" y="0"/>
                </a:lnTo>
                <a:lnTo>
                  <a:pt x="18288000" y="8229600"/>
                </a:lnTo>
                <a:lnTo>
                  <a:pt x="0" y="8229600"/>
                </a:lnTo>
                <a:lnTo>
                  <a:pt x="0" y="0"/>
                </a:lnTo>
                <a:close/>
              </a:path>
            </a:pathLst>
          </a:custGeom>
          <a:blipFill>
            <a:blip r:embed="rId4">
              <a:alphaModFix amt="14000"/>
            </a:blip>
            <a:stretch>
              <a:fillRect l="0" t="-24166" r="0" b="-24166"/>
            </a:stretch>
          </a:blipFill>
        </p:spPr>
      </p:sp>
      <p:sp>
        <p:nvSpPr>
          <p:cNvPr name="TextBox 8" id="8"/>
          <p:cNvSpPr txBox="true"/>
          <p:nvPr/>
        </p:nvSpPr>
        <p:spPr>
          <a:xfrm rot="0">
            <a:off x="1446779" y="971550"/>
            <a:ext cx="2040656" cy="415290"/>
          </a:xfrm>
          <a:prstGeom prst="rect">
            <a:avLst/>
          </a:prstGeom>
        </p:spPr>
        <p:txBody>
          <a:bodyPr anchor="t" rtlCol="false" tIns="0" lIns="0" bIns="0" rIns="0">
            <a:spAutoFit/>
          </a:bodyPr>
          <a:lstStyle/>
          <a:p>
            <a:pPr algn="r">
              <a:lnSpc>
                <a:spcPts val="3359"/>
              </a:lnSpc>
            </a:pPr>
            <a:r>
              <a:rPr lang="en-US" sz="2400">
                <a:solidFill>
                  <a:srgbClr val="311354"/>
                </a:solidFill>
                <a:latin typeface="Neue Machina Ultra-Bold"/>
                <a:ea typeface="Neue Machina Ultra-Bold"/>
                <a:cs typeface="Neue Machina Ultra-Bold"/>
                <a:sym typeface="Neue Machina Ultra-Bold"/>
              </a:rPr>
              <a:t>Larana, Inc.</a:t>
            </a:r>
          </a:p>
        </p:txBody>
      </p:sp>
      <p:sp>
        <p:nvSpPr>
          <p:cNvPr name="TextBox 9" id="9"/>
          <p:cNvSpPr txBox="true"/>
          <p:nvPr/>
        </p:nvSpPr>
        <p:spPr>
          <a:xfrm rot="0">
            <a:off x="1028700" y="2509508"/>
            <a:ext cx="7055320" cy="758191"/>
          </a:xfrm>
          <a:prstGeom prst="rect">
            <a:avLst/>
          </a:prstGeom>
        </p:spPr>
        <p:txBody>
          <a:bodyPr anchor="t" rtlCol="false" tIns="0" lIns="0" bIns="0" rIns="0">
            <a:spAutoFit/>
          </a:bodyPr>
          <a:lstStyle/>
          <a:p>
            <a:pPr algn="l">
              <a:lnSpc>
                <a:spcPts val="5580"/>
              </a:lnSpc>
            </a:pPr>
            <a:r>
              <a:rPr lang="en-US" sz="6000">
                <a:solidFill>
                  <a:srgbClr val="311354"/>
                </a:solidFill>
                <a:latin typeface="Neue Machina"/>
                <a:ea typeface="Neue Machina"/>
                <a:cs typeface="Neue Machina"/>
                <a:sym typeface="Neue Machina"/>
              </a:rPr>
              <a:t>CHALLENGES</a:t>
            </a:r>
          </a:p>
        </p:txBody>
      </p:sp>
      <p:sp>
        <p:nvSpPr>
          <p:cNvPr name="TextBox 10" id="10"/>
          <p:cNvSpPr txBox="true"/>
          <p:nvPr/>
        </p:nvSpPr>
        <p:spPr>
          <a:xfrm rot="0">
            <a:off x="1028700" y="5707612"/>
            <a:ext cx="6794504" cy="2667000"/>
          </a:xfrm>
          <a:prstGeom prst="rect">
            <a:avLst/>
          </a:prstGeom>
        </p:spPr>
        <p:txBody>
          <a:bodyPr anchor="t" rtlCol="false" tIns="0" lIns="0" bIns="0" rIns="0">
            <a:spAutoFit/>
          </a:bodyPr>
          <a:lstStyle/>
          <a:p>
            <a:pPr algn="just" marL="0" indent="0" lvl="1">
              <a:lnSpc>
                <a:spcPts val="2160"/>
              </a:lnSpc>
              <a:spcBef>
                <a:spcPct val="0"/>
              </a:spcBef>
            </a:pPr>
            <a:r>
              <a:rPr lang="en-US" sz="1800" spc="-89" strike="noStrike" u="none">
                <a:solidFill>
                  <a:srgbClr val="FFFFFF"/>
                </a:solidFill>
                <a:latin typeface="Neue Machina"/>
                <a:ea typeface="Neue Machina"/>
                <a:cs typeface="Neue Machina"/>
                <a:sym typeface="Neue Machina"/>
              </a:rPr>
              <a:t>A presentation is a formal talk, often delivered in front of an audience, aimed at conveying information, persuading others, or sharing insights on a particular topic. Presentations can take various forms, such as verbal speeches, slideshows, demonstrations, or multimedia displays. They are commonly used in academic, professional, and social settings to communicate ideas, proposals, reports, or findings. Effective presentations typically involve careful planning, organization, and delivery techniques to engage the audience and effectively convey the intended message.</a:t>
            </a:r>
          </a:p>
        </p:txBody>
      </p:sp>
      <p:sp>
        <p:nvSpPr>
          <p:cNvPr name="TextBox 11" id="11"/>
          <p:cNvSpPr txBox="true"/>
          <p:nvPr/>
        </p:nvSpPr>
        <p:spPr>
          <a:xfrm rot="0">
            <a:off x="1028700" y="3448674"/>
            <a:ext cx="7055320" cy="974978"/>
          </a:xfrm>
          <a:prstGeom prst="rect">
            <a:avLst/>
          </a:prstGeom>
        </p:spPr>
        <p:txBody>
          <a:bodyPr anchor="t" rtlCol="false" tIns="0" lIns="0" bIns="0" rIns="0">
            <a:spAutoFit/>
          </a:bodyPr>
          <a:lstStyle/>
          <a:p>
            <a:pPr algn="l">
              <a:lnSpc>
                <a:spcPts val="7067"/>
              </a:lnSpc>
            </a:pPr>
            <a:r>
              <a:rPr lang="en-US" sz="7599">
                <a:solidFill>
                  <a:srgbClr val="FFB30A"/>
                </a:solidFill>
                <a:latin typeface="Neue Machina Ultra-Bold"/>
                <a:ea typeface="Neue Machina Ultra-Bold"/>
                <a:cs typeface="Neue Machina Ultra-Bold"/>
                <a:sym typeface="Neue Machina Ultra-Bold"/>
              </a:rPr>
              <a:t>AND RISK</a:t>
            </a:r>
          </a:p>
        </p:txBody>
      </p:sp>
      <p:grpSp>
        <p:nvGrpSpPr>
          <p:cNvPr name="Group 12" id="12"/>
          <p:cNvGrpSpPr/>
          <p:nvPr/>
        </p:nvGrpSpPr>
        <p:grpSpPr>
          <a:xfrm rot="0">
            <a:off x="9144000" y="1028700"/>
            <a:ext cx="8115300" cy="8229600"/>
            <a:chOff x="0" y="0"/>
            <a:chExt cx="4212764" cy="4272099"/>
          </a:xfrm>
        </p:grpSpPr>
        <p:sp>
          <p:nvSpPr>
            <p:cNvPr name="Freeform 13" id="13"/>
            <p:cNvSpPr/>
            <p:nvPr/>
          </p:nvSpPr>
          <p:spPr>
            <a:xfrm flipH="false" flipV="false" rot="0">
              <a:off x="0" y="0"/>
              <a:ext cx="4212764" cy="4272099"/>
            </a:xfrm>
            <a:custGeom>
              <a:avLst/>
              <a:gdLst/>
              <a:ahLst/>
              <a:cxnLst/>
              <a:rect r="r" b="b" t="t" l="l"/>
              <a:pathLst>
                <a:path h="4272099" w="4212764">
                  <a:moveTo>
                    <a:pt x="0" y="0"/>
                  </a:moveTo>
                  <a:lnTo>
                    <a:pt x="3249614" y="0"/>
                  </a:lnTo>
                  <a:cubicBezTo>
                    <a:pt x="3780895" y="0"/>
                    <a:pt x="4212764" y="437952"/>
                    <a:pt x="4212764" y="976716"/>
                  </a:cubicBezTo>
                  <a:lnTo>
                    <a:pt x="4212764" y="4272099"/>
                  </a:lnTo>
                  <a:lnTo>
                    <a:pt x="0" y="4272099"/>
                  </a:lnTo>
                  <a:lnTo>
                    <a:pt x="0" y="0"/>
                  </a:lnTo>
                  <a:close/>
                </a:path>
              </a:pathLst>
            </a:custGeom>
            <a:blipFill>
              <a:blip r:embed="rId5"/>
              <a:stretch>
                <a:fillRect l="-17605" t="0" r="-17605" b="0"/>
              </a:stretch>
            </a:blip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38965" y="1028700"/>
            <a:ext cx="407814" cy="407814"/>
          </a:xfrm>
          <a:custGeom>
            <a:avLst/>
            <a:gdLst/>
            <a:ahLst/>
            <a:cxnLst/>
            <a:rect r="r" b="b" t="t" l="l"/>
            <a:pathLst>
              <a:path h="407814" w="407814">
                <a:moveTo>
                  <a:pt x="0" y="0"/>
                </a:moveTo>
                <a:lnTo>
                  <a:pt x="407814" y="0"/>
                </a:lnTo>
                <a:lnTo>
                  <a:pt x="407814" y="407814"/>
                </a:lnTo>
                <a:lnTo>
                  <a:pt x="0" y="4078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1028700" y="4745587"/>
            <a:ext cx="2458735" cy="0"/>
          </a:xfrm>
          <a:prstGeom prst="line">
            <a:avLst/>
          </a:prstGeom>
          <a:ln cap="flat" w="76200">
            <a:solidFill>
              <a:srgbClr val="311354"/>
            </a:solidFill>
            <a:prstDash val="solid"/>
            <a:headEnd type="none" len="sm" w="sm"/>
            <a:tailEnd type="none" len="sm" w="sm"/>
          </a:ln>
        </p:spPr>
      </p:sp>
      <p:grpSp>
        <p:nvGrpSpPr>
          <p:cNvPr name="Group 4" id="4"/>
          <p:cNvGrpSpPr/>
          <p:nvPr/>
        </p:nvGrpSpPr>
        <p:grpSpPr>
          <a:xfrm rot="0">
            <a:off x="-313525" y="5143500"/>
            <a:ext cx="18601525" cy="5143500"/>
            <a:chOff x="0" y="0"/>
            <a:chExt cx="4899167" cy="1354667"/>
          </a:xfrm>
        </p:grpSpPr>
        <p:sp>
          <p:nvSpPr>
            <p:cNvPr name="Freeform 5" id="5"/>
            <p:cNvSpPr/>
            <p:nvPr/>
          </p:nvSpPr>
          <p:spPr>
            <a:xfrm flipH="false" flipV="false" rot="0">
              <a:off x="0" y="0"/>
              <a:ext cx="4899167" cy="1354667"/>
            </a:xfrm>
            <a:custGeom>
              <a:avLst/>
              <a:gdLst/>
              <a:ahLst/>
              <a:cxnLst/>
              <a:rect r="r" b="b" t="t" l="l"/>
              <a:pathLst>
                <a:path h="1354667" w="4899167">
                  <a:moveTo>
                    <a:pt x="0" y="0"/>
                  </a:moveTo>
                  <a:lnTo>
                    <a:pt x="4899167" y="0"/>
                  </a:lnTo>
                  <a:lnTo>
                    <a:pt x="4899167" y="1354667"/>
                  </a:lnTo>
                  <a:lnTo>
                    <a:pt x="0" y="1354667"/>
                  </a:lnTo>
                  <a:close/>
                </a:path>
              </a:pathLst>
            </a:custGeom>
            <a:solidFill>
              <a:srgbClr val="FFB30A"/>
            </a:solidFill>
          </p:spPr>
        </p:sp>
        <p:sp>
          <p:nvSpPr>
            <p:cNvPr name="TextBox 6" id="6"/>
            <p:cNvSpPr txBox="true"/>
            <p:nvPr/>
          </p:nvSpPr>
          <p:spPr>
            <a:xfrm>
              <a:off x="0" y="-57150"/>
              <a:ext cx="4899167" cy="1411817"/>
            </a:xfrm>
            <a:prstGeom prst="rect">
              <a:avLst/>
            </a:prstGeom>
          </p:spPr>
          <p:txBody>
            <a:bodyPr anchor="ctr" rtlCol="false" tIns="50800" lIns="50800" bIns="50800" rIns="50800"/>
            <a:lstStyle/>
            <a:p>
              <a:pPr algn="ctr">
                <a:lnSpc>
                  <a:spcPts val="3359"/>
                </a:lnSpc>
              </a:pPr>
            </a:p>
          </p:txBody>
        </p:sp>
      </p:grpSp>
      <p:sp>
        <p:nvSpPr>
          <p:cNvPr name="Freeform 7" id="7"/>
          <p:cNvSpPr/>
          <p:nvPr/>
        </p:nvSpPr>
        <p:spPr>
          <a:xfrm flipH="false" flipV="false" rot="0">
            <a:off x="8716504" y="7917507"/>
            <a:ext cx="4628903" cy="914208"/>
          </a:xfrm>
          <a:custGeom>
            <a:avLst/>
            <a:gdLst/>
            <a:ahLst/>
            <a:cxnLst/>
            <a:rect r="r" b="b" t="t" l="l"/>
            <a:pathLst>
              <a:path h="914208" w="4628903">
                <a:moveTo>
                  <a:pt x="0" y="0"/>
                </a:moveTo>
                <a:lnTo>
                  <a:pt x="4628903" y="0"/>
                </a:lnTo>
                <a:lnTo>
                  <a:pt x="4628903" y="914209"/>
                </a:lnTo>
                <a:lnTo>
                  <a:pt x="0" y="914209"/>
                </a:lnTo>
                <a:lnTo>
                  <a:pt x="0" y="0"/>
                </a:lnTo>
                <a:close/>
              </a:path>
            </a:pathLst>
          </a:custGeom>
          <a:blipFill>
            <a:blip r:embed="rId4"/>
            <a:stretch>
              <a:fillRect l="0" t="0" r="0" b="0"/>
            </a:stretch>
          </a:blipFill>
        </p:spPr>
      </p:sp>
      <p:sp>
        <p:nvSpPr>
          <p:cNvPr name="Freeform 8" id="8"/>
          <p:cNvSpPr/>
          <p:nvPr/>
        </p:nvSpPr>
        <p:spPr>
          <a:xfrm flipH="false" flipV="false" rot="0">
            <a:off x="11959361" y="7917507"/>
            <a:ext cx="4628903" cy="914208"/>
          </a:xfrm>
          <a:custGeom>
            <a:avLst/>
            <a:gdLst/>
            <a:ahLst/>
            <a:cxnLst/>
            <a:rect r="r" b="b" t="t" l="l"/>
            <a:pathLst>
              <a:path h="914208" w="4628903">
                <a:moveTo>
                  <a:pt x="0" y="0"/>
                </a:moveTo>
                <a:lnTo>
                  <a:pt x="4628903" y="0"/>
                </a:lnTo>
                <a:lnTo>
                  <a:pt x="4628903" y="914209"/>
                </a:lnTo>
                <a:lnTo>
                  <a:pt x="0" y="914209"/>
                </a:lnTo>
                <a:lnTo>
                  <a:pt x="0" y="0"/>
                </a:lnTo>
                <a:close/>
              </a:path>
            </a:pathLst>
          </a:custGeom>
          <a:blipFill>
            <a:blip r:embed="rId4"/>
            <a:stretch>
              <a:fillRect l="0" t="0" r="0" b="0"/>
            </a:stretch>
          </a:blipFill>
        </p:spPr>
      </p:sp>
      <p:grpSp>
        <p:nvGrpSpPr>
          <p:cNvPr name="Group 9" id="9"/>
          <p:cNvGrpSpPr>
            <a:grpSpLocks noChangeAspect="true"/>
          </p:cNvGrpSpPr>
          <p:nvPr/>
        </p:nvGrpSpPr>
        <p:grpSpPr>
          <a:xfrm rot="0">
            <a:off x="9431515" y="4283289"/>
            <a:ext cx="7827785" cy="4091322"/>
            <a:chOff x="0" y="0"/>
            <a:chExt cx="19050000" cy="9956800"/>
          </a:xfrm>
        </p:grpSpPr>
        <p:sp>
          <p:nvSpPr>
            <p:cNvPr name="Freeform 10" id="10"/>
            <p:cNvSpPr/>
            <p:nvPr/>
          </p:nvSpPr>
          <p:spPr>
            <a:xfrm flipH="false" flipV="false" rot="0">
              <a:off x="2501900" y="209042"/>
              <a:ext cx="14186915" cy="8502396"/>
            </a:xfrm>
            <a:custGeom>
              <a:avLst/>
              <a:gdLst/>
              <a:ahLst/>
              <a:cxnLst/>
              <a:rect r="r" b="b" t="t" l="l"/>
              <a:pathLst>
                <a:path h="8502396" w="14186915">
                  <a:moveTo>
                    <a:pt x="14186915" y="8502396"/>
                  </a:moveTo>
                  <a:lnTo>
                    <a:pt x="0" y="8502396"/>
                  </a:lnTo>
                  <a:lnTo>
                    <a:pt x="0" y="0"/>
                  </a:lnTo>
                  <a:lnTo>
                    <a:pt x="14186915" y="0"/>
                  </a:lnTo>
                  <a:lnTo>
                    <a:pt x="14186915" y="8502396"/>
                  </a:lnTo>
                  <a:close/>
                </a:path>
              </a:pathLst>
            </a:custGeom>
            <a:blipFill>
              <a:blip r:embed="rId5"/>
              <a:stretch>
                <a:fillRect l="-10809" t="-30475" r="-11584" b="-5843"/>
              </a:stretch>
            </a:blipFill>
          </p:spPr>
        </p:sp>
        <p:sp>
          <p:nvSpPr>
            <p:cNvPr name="Freeform 11" id="11"/>
            <p:cNvSpPr/>
            <p:nvPr/>
          </p:nvSpPr>
          <p:spPr>
            <a:xfrm flipH="false" flipV="false" rot="0">
              <a:off x="0" y="0"/>
              <a:ext cx="19050000" cy="9956800"/>
            </a:xfrm>
            <a:custGeom>
              <a:avLst/>
              <a:gdLst/>
              <a:ahLst/>
              <a:cxnLst/>
              <a:rect r="r" b="b" t="t" l="l"/>
              <a:pathLst>
                <a:path h="9956800" w="19050000">
                  <a:moveTo>
                    <a:pt x="19050000" y="9956800"/>
                  </a:moveTo>
                  <a:lnTo>
                    <a:pt x="0" y="9956800"/>
                  </a:lnTo>
                  <a:lnTo>
                    <a:pt x="0" y="0"/>
                  </a:lnTo>
                  <a:lnTo>
                    <a:pt x="19050000" y="0"/>
                  </a:lnTo>
                  <a:lnTo>
                    <a:pt x="19050000" y="9956800"/>
                  </a:lnTo>
                  <a:close/>
                </a:path>
              </a:pathLst>
            </a:custGeom>
            <a:blipFill>
              <a:blip r:embed="rId6"/>
              <a:stretch>
                <a:fillRect l="-15" t="0" r="-15" b="0"/>
              </a:stretch>
            </a:blipFill>
          </p:spPr>
        </p:sp>
      </p:grpSp>
      <p:grpSp>
        <p:nvGrpSpPr>
          <p:cNvPr name="Group 12" id="12"/>
          <p:cNvGrpSpPr>
            <a:grpSpLocks noChangeAspect="true"/>
          </p:cNvGrpSpPr>
          <p:nvPr/>
        </p:nvGrpSpPr>
        <p:grpSpPr>
          <a:xfrm rot="0">
            <a:off x="9144000" y="5969740"/>
            <a:ext cx="1194419" cy="2404871"/>
            <a:chOff x="0" y="0"/>
            <a:chExt cx="9461500" cy="19050000"/>
          </a:xfrm>
        </p:grpSpPr>
        <p:sp>
          <p:nvSpPr>
            <p:cNvPr name="Freeform 13" id="13"/>
            <p:cNvSpPr/>
            <p:nvPr/>
          </p:nvSpPr>
          <p:spPr>
            <a:xfrm flipH="false" flipV="false" rot="0">
              <a:off x="400304" y="312801"/>
              <a:ext cx="8650859" cy="18424398"/>
            </a:xfrm>
            <a:custGeom>
              <a:avLst/>
              <a:gdLst/>
              <a:ahLst/>
              <a:cxnLst/>
              <a:rect r="r" b="b" t="t" l="l"/>
              <a:pathLst>
                <a:path h="18424398" w="8650859">
                  <a:moveTo>
                    <a:pt x="7532370" y="18424398"/>
                  </a:moveTo>
                  <a:lnTo>
                    <a:pt x="1118489" y="18424398"/>
                  </a:lnTo>
                  <a:cubicBezTo>
                    <a:pt x="500761" y="18424398"/>
                    <a:pt x="0" y="17923636"/>
                    <a:pt x="0" y="17305910"/>
                  </a:cubicBezTo>
                  <a:lnTo>
                    <a:pt x="0" y="1118489"/>
                  </a:lnTo>
                  <a:cubicBezTo>
                    <a:pt x="0" y="500761"/>
                    <a:pt x="500761" y="0"/>
                    <a:pt x="1118489" y="0"/>
                  </a:cubicBezTo>
                  <a:lnTo>
                    <a:pt x="7532370" y="0"/>
                  </a:lnTo>
                  <a:cubicBezTo>
                    <a:pt x="8150098" y="0"/>
                    <a:pt x="8650859" y="500761"/>
                    <a:pt x="8650859" y="1118489"/>
                  </a:cubicBezTo>
                  <a:lnTo>
                    <a:pt x="8650859" y="17305910"/>
                  </a:lnTo>
                  <a:cubicBezTo>
                    <a:pt x="8650732" y="17923636"/>
                    <a:pt x="8150098" y="18424398"/>
                    <a:pt x="7532370" y="18424398"/>
                  </a:cubicBezTo>
                  <a:close/>
                </a:path>
              </a:pathLst>
            </a:custGeom>
            <a:blipFill>
              <a:blip r:embed="rId7"/>
              <a:stretch>
                <a:fillRect l="-20992" t="0" r="-20992" b="0"/>
              </a:stretch>
            </a:blipFill>
          </p:spPr>
        </p:sp>
        <p:sp>
          <p:nvSpPr>
            <p:cNvPr name="Freeform 14" id="14"/>
            <p:cNvSpPr/>
            <p:nvPr/>
          </p:nvSpPr>
          <p:spPr>
            <a:xfrm flipH="false" flipV="false" rot="0">
              <a:off x="0" y="0"/>
              <a:ext cx="9461500" cy="19050000"/>
            </a:xfrm>
            <a:custGeom>
              <a:avLst/>
              <a:gdLst/>
              <a:ahLst/>
              <a:cxnLst/>
              <a:rect r="r" b="b" t="t" l="l"/>
              <a:pathLst>
                <a:path h="19050000" w="9461500">
                  <a:moveTo>
                    <a:pt x="9461500" y="19050000"/>
                  </a:moveTo>
                  <a:lnTo>
                    <a:pt x="0" y="19050000"/>
                  </a:lnTo>
                  <a:lnTo>
                    <a:pt x="0" y="0"/>
                  </a:lnTo>
                  <a:lnTo>
                    <a:pt x="9461500" y="0"/>
                  </a:lnTo>
                  <a:lnTo>
                    <a:pt x="9461500" y="19050000"/>
                  </a:lnTo>
                  <a:close/>
                </a:path>
              </a:pathLst>
            </a:custGeom>
            <a:blipFill>
              <a:blip r:embed="rId8"/>
              <a:stretch>
                <a:fillRect l="-83" t="0" r="-83" b="0"/>
              </a:stretch>
            </a:blipFill>
          </p:spPr>
        </p:sp>
      </p:grpSp>
      <p:sp>
        <p:nvSpPr>
          <p:cNvPr name="TextBox 15" id="15"/>
          <p:cNvSpPr txBox="true"/>
          <p:nvPr/>
        </p:nvSpPr>
        <p:spPr>
          <a:xfrm rot="0">
            <a:off x="1446779" y="971550"/>
            <a:ext cx="2040656" cy="415290"/>
          </a:xfrm>
          <a:prstGeom prst="rect">
            <a:avLst/>
          </a:prstGeom>
        </p:spPr>
        <p:txBody>
          <a:bodyPr anchor="t" rtlCol="false" tIns="0" lIns="0" bIns="0" rIns="0">
            <a:spAutoFit/>
          </a:bodyPr>
          <a:lstStyle/>
          <a:p>
            <a:pPr algn="r">
              <a:lnSpc>
                <a:spcPts val="3359"/>
              </a:lnSpc>
            </a:pPr>
            <a:r>
              <a:rPr lang="en-US" sz="2400">
                <a:solidFill>
                  <a:srgbClr val="311354"/>
                </a:solidFill>
                <a:latin typeface="Neue Machina Ultra-Bold"/>
                <a:ea typeface="Neue Machina Ultra-Bold"/>
                <a:cs typeface="Neue Machina Ultra-Bold"/>
                <a:sym typeface="Neue Machina Ultra-Bold"/>
              </a:rPr>
              <a:t>Larana, Inc.</a:t>
            </a:r>
          </a:p>
        </p:txBody>
      </p:sp>
      <p:sp>
        <p:nvSpPr>
          <p:cNvPr name="TextBox 16" id="16"/>
          <p:cNvSpPr txBox="true"/>
          <p:nvPr/>
        </p:nvSpPr>
        <p:spPr>
          <a:xfrm rot="0">
            <a:off x="1028700" y="2509508"/>
            <a:ext cx="7055320" cy="758191"/>
          </a:xfrm>
          <a:prstGeom prst="rect">
            <a:avLst/>
          </a:prstGeom>
        </p:spPr>
        <p:txBody>
          <a:bodyPr anchor="t" rtlCol="false" tIns="0" lIns="0" bIns="0" rIns="0">
            <a:spAutoFit/>
          </a:bodyPr>
          <a:lstStyle/>
          <a:p>
            <a:pPr algn="l">
              <a:lnSpc>
                <a:spcPts val="5580"/>
              </a:lnSpc>
            </a:pPr>
            <a:r>
              <a:rPr lang="en-US" sz="6000">
                <a:solidFill>
                  <a:srgbClr val="311354"/>
                </a:solidFill>
                <a:latin typeface="Neue Machina"/>
                <a:ea typeface="Neue Machina"/>
                <a:cs typeface="Neue Machina"/>
                <a:sym typeface="Neue Machina"/>
              </a:rPr>
              <a:t>LEADING</a:t>
            </a:r>
          </a:p>
        </p:txBody>
      </p:sp>
      <p:sp>
        <p:nvSpPr>
          <p:cNvPr name="TextBox 17" id="17"/>
          <p:cNvSpPr txBox="true"/>
          <p:nvPr/>
        </p:nvSpPr>
        <p:spPr>
          <a:xfrm rot="0">
            <a:off x="1028700" y="5707612"/>
            <a:ext cx="6794504" cy="2667000"/>
          </a:xfrm>
          <a:prstGeom prst="rect">
            <a:avLst/>
          </a:prstGeom>
        </p:spPr>
        <p:txBody>
          <a:bodyPr anchor="t" rtlCol="false" tIns="0" lIns="0" bIns="0" rIns="0">
            <a:spAutoFit/>
          </a:bodyPr>
          <a:lstStyle/>
          <a:p>
            <a:pPr algn="just" marL="0" indent="0" lvl="1">
              <a:lnSpc>
                <a:spcPts val="2160"/>
              </a:lnSpc>
              <a:spcBef>
                <a:spcPct val="0"/>
              </a:spcBef>
            </a:pPr>
            <a:r>
              <a:rPr lang="en-US" sz="1800" spc="-89" strike="noStrike" u="none">
                <a:solidFill>
                  <a:srgbClr val="311354"/>
                </a:solidFill>
                <a:latin typeface="Neue Machina"/>
                <a:ea typeface="Neue Machina"/>
                <a:cs typeface="Neue Machina"/>
                <a:sym typeface="Neue Machina"/>
              </a:rPr>
              <a:t>A presentation is a formal talk, often delivered in front of an audience, aimed at conveying information, persuading others, or sharing insights on a particular topic. Presentations can take various forms, such as verbal speeches, slideshows, demonstrations, or multimedia displays. They are commonly used in academic, professional, and social settings to communicate ideas, proposals, reports, or findings. Effective presentations typically involve careful planning, organization, and delivery techniques to engage the audience and effectively convey the intended message.</a:t>
            </a:r>
          </a:p>
        </p:txBody>
      </p:sp>
      <p:sp>
        <p:nvSpPr>
          <p:cNvPr name="TextBox 18" id="18"/>
          <p:cNvSpPr txBox="true"/>
          <p:nvPr/>
        </p:nvSpPr>
        <p:spPr>
          <a:xfrm rot="0">
            <a:off x="1028700" y="3448674"/>
            <a:ext cx="7055320" cy="974978"/>
          </a:xfrm>
          <a:prstGeom prst="rect">
            <a:avLst/>
          </a:prstGeom>
        </p:spPr>
        <p:txBody>
          <a:bodyPr anchor="t" rtlCol="false" tIns="0" lIns="0" bIns="0" rIns="0">
            <a:spAutoFit/>
          </a:bodyPr>
          <a:lstStyle/>
          <a:p>
            <a:pPr algn="l">
              <a:lnSpc>
                <a:spcPts val="7067"/>
              </a:lnSpc>
            </a:pPr>
            <a:r>
              <a:rPr lang="en-US" sz="7599">
                <a:solidFill>
                  <a:srgbClr val="FFB30A"/>
                </a:solidFill>
                <a:latin typeface="Neue Machina Ultra-Bold"/>
                <a:ea typeface="Neue Machina Ultra-Bold"/>
                <a:cs typeface="Neue Machina Ultra-Bold"/>
                <a:sym typeface="Neue Machina Ultra-Bold"/>
              </a:rPr>
              <a:t>AND MARKET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038965" y="1028700"/>
            <a:ext cx="407814" cy="407814"/>
          </a:xfrm>
          <a:custGeom>
            <a:avLst/>
            <a:gdLst/>
            <a:ahLst/>
            <a:cxnLst/>
            <a:rect r="r" b="b" t="t" l="l"/>
            <a:pathLst>
              <a:path h="407814" w="407814">
                <a:moveTo>
                  <a:pt x="0" y="0"/>
                </a:moveTo>
                <a:lnTo>
                  <a:pt x="407814" y="0"/>
                </a:lnTo>
                <a:lnTo>
                  <a:pt x="407814" y="407814"/>
                </a:lnTo>
                <a:lnTo>
                  <a:pt x="0" y="4078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1028700" y="4745587"/>
            <a:ext cx="2458735" cy="0"/>
          </a:xfrm>
          <a:prstGeom prst="line">
            <a:avLst/>
          </a:prstGeom>
          <a:ln cap="flat" w="76200">
            <a:solidFill>
              <a:srgbClr val="FFB30A"/>
            </a:solidFill>
            <a:prstDash val="solid"/>
            <a:headEnd type="none" len="sm" w="sm"/>
            <a:tailEnd type="none" len="sm" w="sm"/>
          </a:ln>
        </p:spPr>
      </p:sp>
      <p:grpSp>
        <p:nvGrpSpPr>
          <p:cNvPr name="Group 5" id="5"/>
          <p:cNvGrpSpPr/>
          <p:nvPr/>
        </p:nvGrpSpPr>
        <p:grpSpPr>
          <a:xfrm rot="0">
            <a:off x="9144000" y="0"/>
            <a:ext cx="9144000" cy="10287000"/>
            <a:chOff x="0" y="0"/>
            <a:chExt cx="11067538" cy="12450980"/>
          </a:xfrm>
        </p:grpSpPr>
        <p:sp>
          <p:nvSpPr>
            <p:cNvPr name="Freeform 6" id="6"/>
            <p:cNvSpPr/>
            <p:nvPr/>
          </p:nvSpPr>
          <p:spPr>
            <a:xfrm flipH="false" flipV="false" rot="0">
              <a:off x="0" y="0"/>
              <a:ext cx="11067538" cy="12450980"/>
            </a:xfrm>
            <a:custGeom>
              <a:avLst/>
              <a:gdLst/>
              <a:ahLst/>
              <a:cxnLst/>
              <a:rect r="r" b="b" t="t" l="l"/>
              <a:pathLst>
                <a:path h="12450980" w="11067538">
                  <a:moveTo>
                    <a:pt x="11067538" y="0"/>
                  </a:moveTo>
                  <a:lnTo>
                    <a:pt x="11067538" y="12450980"/>
                  </a:lnTo>
                  <a:lnTo>
                    <a:pt x="2133821" y="12450980"/>
                  </a:lnTo>
                  <a:lnTo>
                    <a:pt x="0" y="0"/>
                  </a:lnTo>
                  <a:close/>
                </a:path>
              </a:pathLst>
            </a:custGeom>
            <a:blipFill>
              <a:blip r:embed="rId5"/>
              <a:stretch>
                <a:fillRect l="-34374" t="0" r="-34374" b="0"/>
              </a:stretch>
            </a:blipFill>
          </p:spPr>
        </p:sp>
      </p:grpSp>
      <p:sp>
        <p:nvSpPr>
          <p:cNvPr name="TextBox 7" id="7"/>
          <p:cNvSpPr txBox="true"/>
          <p:nvPr/>
        </p:nvSpPr>
        <p:spPr>
          <a:xfrm rot="0">
            <a:off x="1446779" y="971550"/>
            <a:ext cx="2040656" cy="415290"/>
          </a:xfrm>
          <a:prstGeom prst="rect">
            <a:avLst/>
          </a:prstGeom>
        </p:spPr>
        <p:txBody>
          <a:bodyPr anchor="t" rtlCol="false" tIns="0" lIns="0" bIns="0" rIns="0">
            <a:spAutoFit/>
          </a:bodyPr>
          <a:lstStyle/>
          <a:p>
            <a:pPr algn="r">
              <a:lnSpc>
                <a:spcPts val="3359"/>
              </a:lnSpc>
            </a:pPr>
            <a:r>
              <a:rPr lang="en-US" sz="2400">
                <a:solidFill>
                  <a:srgbClr val="FFFFFF"/>
                </a:solidFill>
                <a:latin typeface="Neue Machina Ultra-Bold"/>
                <a:ea typeface="Neue Machina Ultra-Bold"/>
                <a:cs typeface="Neue Machina Ultra-Bold"/>
                <a:sym typeface="Neue Machina Ultra-Bold"/>
              </a:rPr>
              <a:t>Larana, Inc.</a:t>
            </a:r>
          </a:p>
        </p:txBody>
      </p:sp>
      <p:sp>
        <p:nvSpPr>
          <p:cNvPr name="TextBox 8" id="8"/>
          <p:cNvSpPr txBox="true"/>
          <p:nvPr/>
        </p:nvSpPr>
        <p:spPr>
          <a:xfrm rot="0">
            <a:off x="1028700" y="2509508"/>
            <a:ext cx="7055320" cy="758191"/>
          </a:xfrm>
          <a:prstGeom prst="rect">
            <a:avLst/>
          </a:prstGeom>
        </p:spPr>
        <p:txBody>
          <a:bodyPr anchor="t" rtlCol="false" tIns="0" lIns="0" bIns="0" rIns="0">
            <a:spAutoFit/>
          </a:bodyPr>
          <a:lstStyle/>
          <a:p>
            <a:pPr algn="l">
              <a:lnSpc>
                <a:spcPts val="5580"/>
              </a:lnSpc>
            </a:pPr>
            <a:r>
              <a:rPr lang="en-US" sz="6000">
                <a:solidFill>
                  <a:srgbClr val="FFFFFF"/>
                </a:solidFill>
                <a:latin typeface="Neue Machina"/>
                <a:ea typeface="Neue Machina"/>
                <a:cs typeface="Neue Machina"/>
                <a:sym typeface="Neue Machina"/>
              </a:rPr>
              <a:t>REAL-WORLD</a:t>
            </a:r>
          </a:p>
        </p:txBody>
      </p:sp>
      <p:sp>
        <p:nvSpPr>
          <p:cNvPr name="TextBox 9" id="9"/>
          <p:cNvSpPr txBox="true"/>
          <p:nvPr/>
        </p:nvSpPr>
        <p:spPr>
          <a:xfrm rot="0">
            <a:off x="1028700" y="5707612"/>
            <a:ext cx="6794504" cy="2667000"/>
          </a:xfrm>
          <a:prstGeom prst="rect">
            <a:avLst/>
          </a:prstGeom>
        </p:spPr>
        <p:txBody>
          <a:bodyPr anchor="t" rtlCol="false" tIns="0" lIns="0" bIns="0" rIns="0">
            <a:spAutoFit/>
          </a:bodyPr>
          <a:lstStyle/>
          <a:p>
            <a:pPr algn="just" marL="0" indent="0" lvl="1">
              <a:lnSpc>
                <a:spcPts val="2160"/>
              </a:lnSpc>
              <a:spcBef>
                <a:spcPct val="0"/>
              </a:spcBef>
            </a:pPr>
            <a:r>
              <a:rPr lang="en-US" sz="1800" spc="-89" strike="noStrike" u="none">
                <a:solidFill>
                  <a:srgbClr val="FFFFFF"/>
                </a:solidFill>
                <a:latin typeface="Neue Machina"/>
                <a:ea typeface="Neue Machina"/>
                <a:cs typeface="Neue Machina"/>
                <a:sym typeface="Neue Machina"/>
              </a:rPr>
              <a:t>A presentation is a formal talk, often delivered in front of an audience, aimed at conveying information, persuading others, or sharing insights on a particular topic. Presentations can take various forms, such as verbal speeches, slideshows, demonstrations, or multimedia displays. They are commonly used in academic, professional, and social settings to communicate ideas, proposals, reports, or findings. Effective presentations typically involve careful planning, organization, and delivery techniques to engage the audience and effectively convey the intended message.</a:t>
            </a:r>
          </a:p>
        </p:txBody>
      </p:sp>
      <p:sp>
        <p:nvSpPr>
          <p:cNvPr name="TextBox 10" id="10"/>
          <p:cNvSpPr txBox="true"/>
          <p:nvPr/>
        </p:nvSpPr>
        <p:spPr>
          <a:xfrm rot="0">
            <a:off x="1028700" y="3448674"/>
            <a:ext cx="7738553" cy="974978"/>
          </a:xfrm>
          <a:prstGeom prst="rect">
            <a:avLst/>
          </a:prstGeom>
        </p:spPr>
        <p:txBody>
          <a:bodyPr anchor="t" rtlCol="false" tIns="0" lIns="0" bIns="0" rIns="0">
            <a:spAutoFit/>
          </a:bodyPr>
          <a:lstStyle/>
          <a:p>
            <a:pPr algn="l">
              <a:lnSpc>
                <a:spcPts val="7067"/>
              </a:lnSpc>
            </a:pPr>
            <a:r>
              <a:rPr lang="en-US" sz="7599">
                <a:solidFill>
                  <a:srgbClr val="FFB30A"/>
                </a:solidFill>
                <a:latin typeface="Neue Machina Ultra-Bold"/>
                <a:ea typeface="Neue Machina Ultra-Bold"/>
                <a:cs typeface="Neue Machina Ultra-Bold"/>
                <a:sym typeface="Neue Machina Ultra-Bold"/>
              </a:rPr>
              <a:t>APPLICATION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DAGOmH7oVbs</dc:identifier>
  <dcterms:modified xsi:type="dcterms:W3CDTF">2011-08-01T06:04:30Z</dcterms:modified>
  <cp:revision>1</cp:revision>
</cp:coreProperties>
</file>